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Lst>
  <p:notesMasterIdLst>
    <p:notesMasterId r:id="rId21"/>
  </p:notesMasterIdLst>
  <p:sldIdLst>
    <p:sldId id="256" r:id="rId5"/>
    <p:sldId id="335" r:id="rId6"/>
    <p:sldId id="336" r:id="rId7"/>
    <p:sldId id="337" r:id="rId8"/>
    <p:sldId id="338" r:id="rId9"/>
    <p:sldId id="347" r:id="rId10"/>
    <p:sldId id="348" r:id="rId11"/>
    <p:sldId id="339" r:id="rId12"/>
    <p:sldId id="340" r:id="rId13"/>
    <p:sldId id="341" r:id="rId14"/>
    <p:sldId id="342" r:id="rId15"/>
    <p:sldId id="343" r:id="rId16"/>
    <p:sldId id="344" r:id="rId17"/>
    <p:sldId id="345" r:id="rId18"/>
    <p:sldId id="346" r:id="rId19"/>
    <p:sldId id="349" r:id="rId20"/>
  </p:sldIdLst>
  <p:sldSz cx="9144000" cy="5143500" type="screen16x9"/>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FFCC"/>
    <a:srgbClr val="FFFF9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173" autoAdjust="0"/>
    <p:restoredTop sz="86448" autoAdjust="0"/>
  </p:normalViewPr>
  <p:slideViewPr>
    <p:cSldViewPr snapToGrid="0" snapToObjects="1">
      <p:cViewPr varScale="1">
        <p:scale>
          <a:sx n="110" d="100"/>
          <a:sy n="110" d="100"/>
        </p:scale>
        <p:origin x="816" y="62"/>
      </p:cViewPr>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D76F413-CA38-0244-B74E-1F818DC63CB0}" type="datetimeFigureOut">
              <a:rPr lang="en-US" smtClean="0"/>
              <a:t>11/15/2025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308E60A-C297-4940-9D9F-6DB8D73DD197}" type="slidenum">
              <a:rPr lang="en-US" smtClean="0"/>
              <a:t>‹#›</a:t>
            </a:fld>
            <a:endParaRPr lang="en-US"/>
          </a:p>
        </p:txBody>
      </p:sp>
    </p:spTree>
    <p:extLst>
      <p:ext uri="{BB962C8B-B14F-4D97-AF65-F5344CB8AC3E}">
        <p14:creationId xmlns:p14="http://schemas.microsoft.com/office/powerpoint/2010/main" val="2089433261"/>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308E60A-C297-4940-9D9F-6DB8D73DD197}" type="slidenum">
              <a:rPr lang="en-US" smtClean="0"/>
              <a:t>1</a:t>
            </a:fld>
            <a:endParaRPr lang="en-US"/>
          </a:p>
        </p:txBody>
      </p:sp>
    </p:spTree>
    <p:extLst>
      <p:ext uri="{BB962C8B-B14F-4D97-AF65-F5344CB8AC3E}">
        <p14:creationId xmlns:p14="http://schemas.microsoft.com/office/powerpoint/2010/main" val="335522959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Front Cov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82102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5077142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en-GB"/>
              <a:t>Click to edit Master title style</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49043FFB-73E0-8646-86BE-EF6334FF73EC}" type="datetimeFigureOut">
              <a:rPr lang="en-US" smtClean="0"/>
              <a:t>11/15/2025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91BE28F-5E75-F042-80FA-5A4EBBA82844}" type="slidenum">
              <a:rPr lang="en-US" smtClean="0"/>
              <a:t>‹#›</a:t>
            </a:fld>
            <a:endParaRPr lang="en-US"/>
          </a:p>
        </p:txBody>
      </p:sp>
    </p:spTree>
    <p:extLst>
      <p:ext uri="{BB962C8B-B14F-4D97-AF65-F5344CB8AC3E}">
        <p14:creationId xmlns:p14="http://schemas.microsoft.com/office/powerpoint/2010/main" val="42508022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9043FFB-73E0-8646-86BE-EF6334FF73EC}" type="datetimeFigureOut">
              <a:rPr lang="en-US" smtClean="0"/>
              <a:t>11/15/2025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91BE28F-5E75-F042-80FA-5A4EBBA82844}" type="slidenum">
              <a:rPr lang="en-US" smtClean="0"/>
              <a:t>‹#›</a:t>
            </a:fld>
            <a:endParaRPr lang="en-US"/>
          </a:p>
        </p:txBody>
      </p:sp>
    </p:spTree>
    <p:extLst>
      <p:ext uri="{BB962C8B-B14F-4D97-AF65-F5344CB8AC3E}">
        <p14:creationId xmlns:p14="http://schemas.microsoft.com/office/powerpoint/2010/main" val="32749664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p:spPr>
        <p:txBody>
          <a:bodyPr anchor="b"/>
          <a:lstStyle>
            <a:lvl1pPr>
              <a:defRPr sz="4500"/>
            </a:lvl1pPr>
          </a:lstStyle>
          <a:p>
            <a:r>
              <a:rPr lang="en-GB"/>
              <a:t>Click to edit Master title style</a:t>
            </a:r>
            <a:endParaRPr lang="en-US" dirty="0"/>
          </a:p>
        </p:txBody>
      </p:sp>
      <p:sp>
        <p:nvSpPr>
          <p:cNvPr id="3" name="Text Placeholder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9043FFB-73E0-8646-86BE-EF6334FF73EC}" type="datetimeFigureOut">
              <a:rPr lang="en-US" smtClean="0"/>
              <a:t>11/15/2025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91BE28F-5E75-F042-80FA-5A4EBBA82844}" type="slidenum">
              <a:rPr lang="en-US" smtClean="0"/>
              <a:t>‹#›</a:t>
            </a:fld>
            <a:endParaRPr lang="en-US"/>
          </a:p>
        </p:txBody>
      </p:sp>
    </p:spTree>
    <p:extLst>
      <p:ext uri="{BB962C8B-B14F-4D97-AF65-F5344CB8AC3E}">
        <p14:creationId xmlns:p14="http://schemas.microsoft.com/office/powerpoint/2010/main" val="13455956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49043FFB-73E0-8646-86BE-EF6334FF73EC}" type="datetimeFigureOut">
              <a:rPr lang="en-US" smtClean="0"/>
              <a:t>11/15/2025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91BE28F-5E75-F042-80FA-5A4EBBA82844}" type="slidenum">
              <a:rPr lang="en-US" smtClean="0"/>
              <a:t>‹#›</a:t>
            </a:fld>
            <a:endParaRPr lang="en-US"/>
          </a:p>
        </p:txBody>
      </p:sp>
    </p:spTree>
    <p:extLst>
      <p:ext uri="{BB962C8B-B14F-4D97-AF65-F5344CB8AC3E}">
        <p14:creationId xmlns:p14="http://schemas.microsoft.com/office/powerpoint/2010/main" val="1047812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en-GB"/>
              <a:t>Click to edit Master title style</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4" name="Content Placeholder 3"/>
          <p:cNvSpPr>
            <a:spLocks noGrp="1"/>
          </p:cNvSpPr>
          <p:nvPr>
            <p:ph sz="half" idx="2"/>
          </p:nvPr>
        </p:nvSpPr>
        <p:spPr>
          <a:xfrm>
            <a:off x="629842" y="1878806"/>
            <a:ext cx="3868340" cy="276344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6" name="Content Placeholder 5"/>
          <p:cNvSpPr>
            <a:spLocks noGrp="1"/>
          </p:cNvSpPr>
          <p:nvPr>
            <p:ph sz="quarter" idx="4"/>
          </p:nvPr>
        </p:nvSpPr>
        <p:spPr>
          <a:xfrm>
            <a:off x="4629150" y="1878806"/>
            <a:ext cx="3887391" cy="276344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9043FFB-73E0-8646-86BE-EF6334FF73EC}" type="datetimeFigureOut">
              <a:rPr lang="en-US" smtClean="0"/>
              <a:t>11/15/2025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91BE28F-5E75-F042-80FA-5A4EBBA82844}" type="slidenum">
              <a:rPr lang="en-US" smtClean="0"/>
              <a:t>‹#›</a:t>
            </a:fld>
            <a:endParaRPr lang="en-US"/>
          </a:p>
        </p:txBody>
      </p:sp>
    </p:spTree>
    <p:extLst>
      <p:ext uri="{BB962C8B-B14F-4D97-AF65-F5344CB8AC3E}">
        <p14:creationId xmlns:p14="http://schemas.microsoft.com/office/powerpoint/2010/main" val="8074629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49043FFB-73E0-8646-86BE-EF6334FF73EC}" type="datetimeFigureOut">
              <a:rPr lang="en-US" smtClean="0"/>
              <a:t>11/15/2025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91BE28F-5E75-F042-80FA-5A4EBBA82844}" type="slidenum">
              <a:rPr lang="en-US" smtClean="0"/>
              <a:t>‹#›</a:t>
            </a:fld>
            <a:endParaRPr lang="en-US"/>
          </a:p>
        </p:txBody>
      </p:sp>
    </p:spTree>
    <p:extLst>
      <p:ext uri="{BB962C8B-B14F-4D97-AF65-F5344CB8AC3E}">
        <p14:creationId xmlns:p14="http://schemas.microsoft.com/office/powerpoint/2010/main" val="20320444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en-GB"/>
              <a:t>Click to edit Master title style</a:t>
            </a:r>
            <a:endParaRPr lang="en-US" dirty="0"/>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p:txBody>
          <a:bodyPr/>
          <a:lstStyle/>
          <a:p>
            <a:fld id="{49043FFB-73E0-8646-86BE-EF6334FF73EC}" type="datetimeFigureOut">
              <a:rPr lang="en-US" smtClean="0"/>
              <a:t>11/15/2025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91BE28F-5E75-F042-80FA-5A4EBBA82844}" type="slidenum">
              <a:rPr lang="en-US" smtClean="0"/>
              <a:t>‹#›</a:t>
            </a:fld>
            <a:endParaRPr lang="en-US"/>
          </a:p>
        </p:txBody>
      </p:sp>
    </p:spTree>
    <p:extLst>
      <p:ext uri="{BB962C8B-B14F-4D97-AF65-F5344CB8AC3E}">
        <p14:creationId xmlns:p14="http://schemas.microsoft.com/office/powerpoint/2010/main" val="11023215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en-GB"/>
              <a:t>Click to edit Master title style</a:t>
            </a:r>
            <a:endParaRPr lang="en-US" dirty="0"/>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p:txBody>
          <a:bodyPr/>
          <a:lstStyle/>
          <a:p>
            <a:fld id="{49043FFB-73E0-8646-86BE-EF6334FF73EC}" type="datetimeFigureOut">
              <a:rPr lang="en-US" smtClean="0"/>
              <a:t>11/15/2025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91BE28F-5E75-F042-80FA-5A4EBBA82844}" type="slidenum">
              <a:rPr lang="en-US" smtClean="0"/>
              <a:t>‹#›</a:t>
            </a:fld>
            <a:endParaRPr lang="en-US"/>
          </a:p>
        </p:txBody>
      </p:sp>
    </p:spTree>
    <p:extLst>
      <p:ext uri="{BB962C8B-B14F-4D97-AF65-F5344CB8AC3E}">
        <p14:creationId xmlns:p14="http://schemas.microsoft.com/office/powerpoint/2010/main" val="16880953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9043FFB-73E0-8646-86BE-EF6334FF73EC}" type="datetimeFigureOut">
              <a:rPr lang="en-US" smtClean="0"/>
              <a:t>11/15/2025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91BE28F-5E75-F042-80FA-5A4EBBA82844}" type="slidenum">
              <a:rPr lang="en-US" smtClean="0"/>
              <a:t>‹#›</a:t>
            </a:fld>
            <a:endParaRPr lang="en-US"/>
          </a:p>
        </p:txBody>
      </p:sp>
    </p:spTree>
    <p:extLst>
      <p:ext uri="{BB962C8B-B14F-4D97-AF65-F5344CB8AC3E}">
        <p14:creationId xmlns:p14="http://schemas.microsoft.com/office/powerpoint/2010/main" val="312296037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628650" y="273844"/>
            <a:ext cx="5800725" cy="4358879"/>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9043FFB-73E0-8646-86BE-EF6334FF73EC}" type="datetimeFigureOut">
              <a:rPr lang="en-US" smtClean="0"/>
              <a:t>11/15/2025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91BE28F-5E75-F042-80FA-5A4EBBA82844}" type="slidenum">
              <a:rPr lang="en-US" smtClean="0"/>
              <a:t>‹#›</a:t>
            </a:fld>
            <a:endParaRPr lang="en-US"/>
          </a:p>
        </p:txBody>
      </p:sp>
    </p:spTree>
    <p:extLst>
      <p:ext uri="{BB962C8B-B14F-4D97-AF65-F5344CB8AC3E}">
        <p14:creationId xmlns:p14="http://schemas.microsoft.com/office/powerpoint/2010/main" val="28119383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49043FFB-73E0-8646-86BE-EF6334FF73EC}" type="datetimeFigureOut">
              <a:rPr lang="en-US" smtClean="0"/>
              <a:t>11/15/2025</a:t>
            </a:fld>
            <a:endParaRPr lang="en-US"/>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191BE28F-5E75-F042-80FA-5A4EBBA82844}" type="slidenum">
              <a:rPr lang="en-US" smtClean="0"/>
              <a:t>‹#›</a:t>
            </a:fld>
            <a:endParaRPr lang="en-US"/>
          </a:p>
        </p:txBody>
      </p:sp>
    </p:spTree>
    <p:extLst>
      <p:ext uri="{BB962C8B-B14F-4D97-AF65-F5344CB8AC3E}">
        <p14:creationId xmlns:p14="http://schemas.microsoft.com/office/powerpoint/2010/main" val="3707345456"/>
      </p:ext>
    </p:extLst>
  </p:cSld>
  <p:clrMap bg1="lt1" tx1="dk1" bg2="lt2" tx2="dk2" accent1="accent1" accent2="accent2" accent3="accent3" accent4="accent4" accent5="accent5" accent6="accent6" hlink="hlink" folHlink="folHlink"/>
  <p:sldLayoutIdLst>
    <p:sldLayoutId id="2147483667" r:id="rId1"/>
    <p:sldLayoutId id="2147483672" r:id="rId2"/>
    <p:sldLayoutId id="2147483661" r:id="rId3"/>
    <p:sldLayoutId id="2147483662" r:id="rId4"/>
    <p:sldLayoutId id="2147483663" r:id="rId5"/>
    <p:sldLayoutId id="2147483664" r:id="rId6"/>
    <p:sldLayoutId id="2147483665" r:id="rId7"/>
    <p:sldLayoutId id="2147483666" r:id="rId8"/>
    <p:sldLayoutId id="2147483668" r:id="rId9"/>
    <p:sldLayoutId id="2147483669" r:id="rId10"/>
    <p:sldLayoutId id="2147483670" r:id="rId11"/>
    <p:sldLayoutId id="2147483671" r:id="rId12"/>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slideLayout" Target="../slideLayouts/slideLayout2.xml"/><Relationship Id="rId1" Type="http://schemas.openxmlformats.org/officeDocument/2006/relationships/video" Target="https://www.youtube.com/embed/jJC5ny6YT4M?feature=oembed" TargetMode="Externa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slideLayout" Target="../slideLayouts/slideLayout2.xml"/><Relationship Id="rId1" Type="http://schemas.openxmlformats.org/officeDocument/2006/relationships/video" Target="https://www.youtube.com/embed/TL-vLcjVj5o?feature=oembed" TargetMode="Externa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4424544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A899ECA-7D1D-4701-951D-F44A44919EEE}"/>
              </a:ext>
            </a:extLst>
          </p:cNvPr>
          <p:cNvSpPr txBox="1"/>
          <p:nvPr/>
        </p:nvSpPr>
        <p:spPr>
          <a:xfrm>
            <a:off x="588314" y="1926006"/>
            <a:ext cx="2087431" cy="523220"/>
          </a:xfrm>
          <a:prstGeom prst="rect">
            <a:avLst/>
          </a:prstGeom>
          <a:noFill/>
        </p:spPr>
        <p:txBody>
          <a:bodyPr wrap="none" rtlCol="0">
            <a:spAutoFit/>
          </a:bodyPr>
          <a:lstStyle/>
          <a:p>
            <a:r>
              <a:rPr lang="en-GB" sz="2800" u="sng" dirty="0">
                <a:latin typeface="Letter-join Plus 1" panose="02000505000000020003" pitchFamily="50" charset="0"/>
              </a:rPr>
              <a:t>Times tables</a:t>
            </a:r>
          </a:p>
        </p:txBody>
      </p:sp>
      <p:pic>
        <p:nvPicPr>
          <p:cNvPr id="3" name="Picture 2">
            <a:extLst>
              <a:ext uri="{FF2B5EF4-FFF2-40B4-BE49-F238E27FC236}">
                <a16:creationId xmlns:a16="http://schemas.microsoft.com/office/drawing/2014/main" id="{A9F247B7-7E95-4E14-B612-5CD1BC1D29D7}"/>
              </a:ext>
            </a:extLst>
          </p:cNvPr>
          <p:cNvPicPr>
            <a:picLocks noChangeAspect="1"/>
          </p:cNvPicPr>
          <p:nvPr/>
        </p:nvPicPr>
        <p:blipFill>
          <a:blip r:embed="rId2"/>
          <a:stretch>
            <a:fillRect/>
          </a:stretch>
        </p:blipFill>
        <p:spPr>
          <a:xfrm>
            <a:off x="4122580" y="1105803"/>
            <a:ext cx="3219450" cy="3533775"/>
          </a:xfrm>
          <a:prstGeom prst="rect">
            <a:avLst/>
          </a:prstGeom>
        </p:spPr>
      </p:pic>
    </p:spTree>
    <p:extLst>
      <p:ext uri="{BB962C8B-B14F-4D97-AF65-F5344CB8AC3E}">
        <p14:creationId xmlns:p14="http://schemas.microsoft.com/office/powerpoint/2010/main" val="12762105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EA539F6-5835-476E-B4AB-221276DB3FA3}"/>
              </a:ext>
            </a:extLst>
          </p:cNvPr>
          <p:cNvSpPr txBox="1"/>
          <p:nvPr/>
        </p:nvSpPr>
        <p:spPr>
          <a:xfrm>
            <a:off x="590309" y="1851949"/>
            <a:ext cx="8113853" cy="2308324"/>
          </a:xfrm>
          <a:prstGeom prst="rect">
            <a:avLst/>
          </a:prstGeom>
          <a:noFill/>
        </p:spPr>
        <p:txBody>
          <a:bodyPr wrap="square" rtlCol="0">
            <a:spAutoFit/>
          </a:bodyPr>
          <a:lstStyle/>
          <a:p>
            <a:r>
              <a:rPr lang="en-GB" dirty="0">
                <a:latin typeface="Letter-join Plus 1" panose="02000505000000020003" pitchFamily="50" charset="0"/>
              </a:rPr>
              <a:t>Towards the end of Year 4, children take a Multiplication Tables Check. This is made up of 25 randomly generated multiplication questions and children are given 6 seconds to correctly answer each one. Although this is a Year 4 assessment, ground work begins in Year 2 and continues throughout Years 2, 3 and 4.</a:t>
            </a:r>
          </a:p>
          <a:p>
            <a:endParaRPr lang="en-GB" dirty="0">
              <a:latin typeface="Letter-join Plus 1" panose="02000505000000020003" pitchFamily="50" charset="0"/>
            </a:endParaRPr>
          </a:p>
          <a:p>
            <a:r>
              <a:rPr lang="en-GB" dirty="0">
                <a:latin typeface="Letter-join Plus 1" panose="02000505000000020003" pitchFamily="50" charset="0"/>
              </a:rPr>
              <a:t>The official pass mark given by the Government for this test is 25/25.</a:t>
            </a:r>
          </a:p>
          <a:p>
            <a:r>
              <a:rPr lang="en-GB" dirty="0">
                <a:latin typeface="Letter-join Plus 1" panose="02000505000000020003" pitchFamily="50" charset="0"/>
              </a:rPr>
              <a:t>Our goal as a school is to aim for a score of at least 22/25, with as many children getting full marks as possible.</a:t>
            </a:r>
          </a:p>
        </p:txBody>
      </p:sp>
    </p:spTree>
    <p:extLst>
      <p:ext uri="{BB962C8B-B14F-4D97-AF65-F5344CB8AC3E}">
        <p14:creationId xmlns:p14="http://schemas.microsoft.com/office/powerpoint/2010/main" val="32990749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EA539F6-5835-476E-B4AB-221276DB3FA3}"/>
              </a:ext>
            </a:extLst>
          </p:cNvPr>
          <p:cNvSpPr txBox="1"/>
          <p:nvPr/>
        </p:nvSpPr>
        <p:spPr>
          <a:xfrm>
            <a:off x="590309" y="1851949"/>
            <a:ext cx="8113853" cy="2677656"/>
          </a:xfrm>
          <a:prstGeom prst="rect">
            <a:avLst/>
          </a:prstGeom>
          <a:noFill/>
        </p:spPr>
        <p:txBody>
          <a:bodyPr wrap="square" rtlCol="0">
            <a:spAutoFit/>
          </a:bodyPr>
          <a:lstStyle/>
          <a:p>
            <a:r>
              <a:rPr lang="en-GB" sz="2800" dirty="0">
                <a:latin typeface="Letter-join Plus 1" panose="02000505000000020003" pitchFamily="50" charset="0"/>
              </a:rPr>
              <a:t>Learning times tables is a process which requires repeated practice; the more times your child practices, the quicker and more accurate they will become.</a:t>
            </a:r>
          </a:p>
          <a:p>
            <a:endParaRPr lang="en-GB" sz="2800" dirty="0">
              <a:latin typeface="Letter-join Plus 1" panose="02000505000000020003" pitchFamily="50" charset="0"/>
            </a:endParaRPr>
          </a:p>
          <a:p>
            <a:r>
              <a:rPr lang="en-GB" sz="2800" dirty="0">
                <a:latin typeface="Letter-join Plus 1" panose="02000505000000020003" pitchFamily="50" charset="0"/>
              </a:rPr>
              <a:t>We are going to be showing you some strategies that you can use at home to support your child with this.</a:t>
            </a:r>
          </a:p>
        </p:txBody>
      </p:sp>
    </p:spTree>
    <p:extLst>
      <p:ext uri="{BB962C8B-B14F-4D97-AF65-F5344CB8AC3E}">
        <p14:creationId xmlns:p14="http://schemas.microsoft.com/office/powerpoint/2010/main" val="5507921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EA539F6-5835-476E-B4AB-221276DB3FA3}"/>
              </a:ext>
            </a:extLst>
          </p:cNvPr>
          <p:cNvSpPr txBox="1"/>
          <p:nvPr/>
        </p:nvSpPr>
        <p:spPr>
          <a:xfrm>
            <a:off x="85039" y="1735582"/>
            <a:ext cx="3572982" cy="2585323"/>
          </a:xfrm>
          <a:prstGeom prst="rect">
            <a:avLst/>
          </a:prstGeom>
          <a:noFill/>
        </p:spPr>
        <p:txBody>
          <a:bodyPr wrap="square" rtlCol="0">
            <a:spAutoFit/>
          </a:bodyPr>
          <a:lstStyle/>
          <a:p>
            <a:r>
              <a:rPr lang="en-GB" dirty="0">
                <a:latin typeface="Letter-join Plus 1" panose="02000505000000020003" pitchFamily="50" charset="0"/>
              </a:rPr>
              <a:t>Firstly, your child has access to Times Table </a:t>
            </a:r>
            <a:r>
              <a:rPr lang="en-GB" dirty="0" err="1">
                <a:latin typeface="Letter-join Plus 1" panose="02000505000000020003" pitchFamily="50" charset="0"/>
              </a:rPr>
              <a:t>Rockstars</a:t>
            </a:r>
            <a:r>
              <a:rPr lang="en-GB" dirty="0">
                <a:latin typeface="Letter-join Plus 1" panose="02000505000000020003" pitchFamily="50" charset="0"/>
              </a:rPr>
              <a:t>, which we use in school. This is a fun and interactive way of practicing times tables and all children love it. It can be used on any device which connects to the internet. Just 10 minutes a day is all it needs!</a:t>
            </a:r>
          </a:p>
          <a:p>
            <a:endParaRPr lang="en-GB" dirty="0">
              <a:latin typeface="Letter-join Plus 1" panose="02000505000000020003" pitchFamily="50" charset="0"/>
            </a:endParaRPr>
          </a:p>
        </p:txBody>
      </p:sp>
      <p:sp>
        <p:nvSpPr>
          <p:cNvPr id="3" name="TextBox 2">
            <a:extLst>
              <a:ext uri="{FF2B5EF4-FFF2-40B4-BE49-F238E27FC236}">
                <a16:creationId xmlns:a16="http://schemas.microsoft.com/office/drawing/2014/main" id="{EC76A09F-94B8-4D27-A849-E99150E43B61}"/>
              </a:ext>
            </a:extLst>
          </p:cNvPr>
          <p:cNvSpPr txBox="1"/>
          <p:nvPr/>
        </p:nvSpPr>
        <p:spPr>
          <a:xfrm>
            <a:off x="3658021" y="1099594"/>
            <a:ext cx="1978427" cy="400110"/>
          </a:xfrm>
          <a:prstGeom prst="rect">
            <a:avLst/>
          </a:prstGeom>
          <a:noFill/>
        </p:spPr>
        <p:txBody>
          <a:bodyPr wrap="none" rtlCol="0">
            <a:spAutoFit/>
          </a:bodyPr>
          <a:lstStyle/>
          <a:p>
            <a:r>
              <a:rPr lang="en-GB" sz="2000" u="sng" dirty="0">
                <a:latin typeface="Letter-join Plus 1" panose="02000505000000020003" pitchFamily="50" charset="0"/>
              </a:rPr>
              <a:t>Online resources</a:t>
            </a:r>
          </a:p>
        </p:txBody>
      </p:sp>
      <p:pic>
        <p:nvPicPr>
          <p:cNvPr id="5" name="Picture 4">
            <a:extLst>
              <a:ext uri="{FF2B5EF4-FFF2-40B4-BE49-F238E27FC236}">
                <a16:creationId xmlns:a16="http://schemas.microsoft.com/office/drawing/2014/main" id="{CF9DB7B1-BE1B-E25A-792A-5D079CEA6BAF}"/>
              </a:ext>
            </a:extLst>
          </p:cNvPr>
          <p:cNvPicPr>
            <a:picLocks noChangeAspect="1"/>
          </p:cNvPicPr>
          <p:nvPr/>
        </p:nvPicPr>
        <p:blipFill>
          <a:blip r:embed="rId2"/>
          <a:stretch>
            <a:fillRect/>
          </a:stretch>
        </p:blipFill>
        <p:spPr>
          <a:xfrm>
            <a:off x="3600974" y="1503320"/>
            <a:ext cx="5543026" cy="3276498"/>
          </a:xfrm>
          <a:prstGeom prst="rect">
            <a:avLst/>
          </a:prstGeom>
        </p:spPr>
      </p:pic>
    </p:spTree>
    <p:extLst>
      <p:ext uri="{BB962C8B-B14F-4D97-AF65-F5344CB8AC3E}">
        <p14:creationId xmlns:p14="http://schemas.microsoft.com/office/powerpoint/2010/main" val="34875875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B8BA73C-F26C-C740-4E63-87F5009E583C}"/>
              </a:ext>
            </a:extLst>
          </p:cNvPr>
          <p:cNvSpPr txBox="1"/>
          <p:nvPr/>
        </p:nvSpPr>
        <p:spPr>
          <a:xfrm>
            <a:off x="249382" y="1694587"/>
            <a:ext cx="3505200" cy="2308324"/>
          </a:xfrm>
          <a:prstGeom prst="rect">
            <a:avLst/>
          </a:prstGeom>
          <a:noFill/>
        </p:spPr>
        <p:txBody>
          <a:bodyPr wrap="square">
            <a:spAutoFit/>
          </a:bodyPr>
          <a:lstStyle/>
          <a:p>
            <a:r>
              <a:rPr lang="en-GB" dirty="0">
                <a:latin typeface="Letter-join Plus 1" panose="02000505000000020003" pitchFamily="50" charset="0"/>
              </a:rPr>
              <a:t>There is also an online game called ‘Hit the button’, where children or parents can choose a specific times table to practice or use a mixture. Again, this is interactive and fun, and could be used as a competition Child vs Parent!</a:t>
            </a:r>
          </a:p>
          <a:p>
            <a:endParaRPr lang="en-GB" dirty="0">
              <a:latin typeface="Letter-join Plus 1" panose="02000505000000020003" pitchFamily="50" charset="0"/>
            </a:endParaRPr>
          </a:p>
        </p:txBody>
      </p:sp>
      <p:pic>
        <p:nvPicPr>
          <p:cNvPr id="5" name="Picture 4">
            <a:extLst>
              <a:ext uri="{FF2B5EF4-FFF2-40B4-BE49-F238E27FC236}">
                <a16:creationId xmlns:a16="http://schemas.microsoft.com/office/drawing/2014/main" id="{82A592C3-47AE-18A0-9AD0-07B1FFB29137}"/>
              </a:ext>
            </a:extLst>
          </p:cNvPr>
          <p:cNvPicPr>
            <a:picLocks noChangeAspect="1"/>
          </p:cNvPicPr>
          <p:nvPr/>
        </p:nvPicPr>
        <p:blipFill>
          <a:blip r:embed="rId2"/>
          <a:stretch>
            <a:fillRect/>
          </a:stretch>
        </p:blipFill>
        <p:spPr>
          <a:xfrm>
            <a:off x="3726163" y="961056"/>
            <a:ext cx="5265334" cy="3456086"/>
          </a:xfrm>
          <a:prstGeom prst="rect">
            <a:avLst/>
          </a:prstGeom>
        </p:spPr>
      </p:pic>
    </p:spTree>
    <p:extLst>
      <p:ext uri="{BB962C8B-B14F-4D97-AF65-F5344CB8AC3E}">
        <p14:creationId xmlns:p14="http://schemas.microsoft.com/office/powerpoint/2010/main" val="27945057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A8CE915-E904-CE64-266B-4E3302575C8E}"/>
              </a:ext>
            </a:extLst>
          </p:cNvPr>
          <p:cNvSpPr txBox="1"/>
          <p:nvPr/>
        </p:nvSpPr>
        <p:spPr>
          <a:xfrm>
            <a:off x="346364" y="1834818"/>
            <a:ext cx="3408218" cy="1477328"/>
          </a:xfrm>
          <a:prstGeom prst="rect">
            <a:avLst/>
          </a:prstGeom>
          <a:noFill/>
        </p:spPr>
        <p:txBody>
          <a:bodyPr wrap="square">
            <a:spAutoFit/>
          </a:bodyPr>
          <a:lstStyle/>
          <a:p>
            <a:r>
              <a:rPr lang="en-GB" dirty="0">
                <a:latin typeface="Letter-join Plus 1" panose="02000505000000020003" pitchFamily="50" charset="0"/>
              </a:rPr>
              <a:t>We use Maths Frame Multiplication Check on a weekly basis, which is very similar to the official check and we urge you to use this at home too. </a:t>
            </a:r>
          </a:p>
        </p:txBody>
      </p:sp>
      <p:pic>
        <p:nvPicPr>
          <p:cNvPr id="5" name="Picture 4">
            <a:extLst>
              <a:ext uri="{FF2B5EF4-FFF2-40B4-BE49-F238E27FC236}">
                <a16:creationId xmlns:a16="http://schemas.microsoft.com/office/drawing/2014/main" id="{B2033F44-9615-BEB8-B540-5223210ABCA2}"/>
              </a:ext>
            </a:extLst>
          </p:cNvPr>
          <p:cNvPicPr>
            <a:picLocks noChangeAspect="1"/>
          </p:cNvPicPr>
          <p:nvPr/>
        </p:nvPicPr>
        <p:blipFill>
          <a:blip r:embed="rId2"/>
          <a:stretch>
            <a:fillRect/>
          </a:stretch>
        </p:blipFill>
        <p:spPr>
          <a:xfrm>
            <a:off x="3754582" y="957680"/>
            <a:ext cx="5095203" cy="3326726"/>
          </a:xfrm>
          <a:prstGeom prst="rect">
            <a:avLst/>
          </a:prstGeom>
        </p:spPr>
      </p:pic>
    </p:spTree>
    <p:extLst>
      <p:ext uri="{BB962C8B-B14F-4D97-AF65-F5344CB8AC3E}">
        <p14:creationId xmlns:p14="http://schemas.microsoft.com/office/powerpoint/2010/main" val="26228063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EA539F6-5835-476E-B4AB-221276DB3FA3}"/>
              </a:ext>
            </a:extLst>
          </p:cNvPr>
          <p:cNvSpPr txBox="1"/>
          <p:nvPr/>
        </p:nvSpPr>
        <p:spPr>
          <a:xfrm>
            <a:off x="791200" y="1702528"/>
            <a:ext cx="7757054" cy="3108543"/>
          </a:xfrm>
          <a:prstGeom prst="rect">
            <a:avLst/>
          </a:prstGeom>
          <a:noFill/>
        </p:spPr>
        <p:txBody>
          <a:bodyPr wrap="square" rtlCol="0">
            <a:spAutoFit/>
          </a:bodyPr>
          <a:lstStyle/>
          <a:p>
            <a:r>
              <a:rPr lang="en-GB" sz="2800" dirty="0">
                <a:latin typeface="Letter-join Plus 1" panose="02000505000000020003" pitchFamily="50" charset="0"/>
              </a:rPr>
              <a:t>There are also lots of games and strategies you can use at home to help your child to learn their times tables – you will find these in your handouts.</a:t>
            </a:r>
          </a:p>
          <a:p>
            <a:r>
              <a:rPr lang="en-GB" sz="2800" dirty="0">
                <a:latin typeface="Letter-join Plus 1" panose="02000505000000020003" pitchFamily="50" charset="0"/>
              </a:rPr>
              <a:t>We will show you a few things that we do in school to support learning times tables, ones that you could have a go at home too – on a car journey, while you’re cooking, bedtime etc.</a:t>
            </a:r>
          </a:p>
        </p:txBody>
      </p:sp>
    </p:spTree>
    <p:extLst>
      <p:ext uri="{BB962C8B-B14F-4D97-AF65-F5344CB8AC3E}">
        <p14:creationId xmlns:p14="http://schemas.microsoft.com/office/powerpoint/2010/main" val="30469396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EA539F6-5835-476E-B4AB-221276DB3FA3}"/>
              </a:ext>
            </a:extLst>
          </p:cNvPr>
          <p:cNvSpPr txBox="1"/>
          <p:nvPr/>
        </p:nvSpPr>
        <p:spPr>
          <a:xfrm>
            <a:off x="313218" y="1567930"/>
            <a:ext cx="8113853" cy="3108543"/>
          </a:xfrm>
          <a:prstGeom prst="rect">
            <a:avLst/>
          </a:prstGeom>
          <a:noFill/>
        </p:spPr>
        <p:txBody>
          <a:bodyPr wrap="square" rtlCol="0">
            <a:spAutoFit/>
          </a:bodyPr>
          <a:lstStyle/>
          <a:p>
            <a:r>
              <a:rPr lang="en-GB" sz="2800" u="sng" dirty="0">
                <a:latin typeface="Letter-join Plus 1" panose="02000505000000020003" pitchFamily="50" charset="0"/>
              </a:rPr>
              <a:t>Fact of the day/week</a:t>
            </a:r>
          </a:p>
          <a:p>
            <a:r>
              <a:rPr lang="en-GB" sz="2800" dirty="0">
                <a:latin typeface="Letter-join Plus 1" panose="02000505000000020003" pitchFamily="50" charset="0"/>
              </a:rPr>
              <a:t>Choose a fact per day/per week to constantly rehearse at home. You could put it on post it notes around the house, as lunchbox notes, practice it in the car… The possibilities are endless! </a:t>
            </a:r>
          </a:p>
          <a:p>
            <a:r>
              <a:rPr lang="en-GB" sz="2800" dirty="0">
                <a:latin typeface="Letter-join Plus 1" panose="02000505000000020003" pitchFamily="50" charset="0"/>
              </a:rPr>
              <a:t>Make sure you practice the question both ways round, for example 4 x 2 = 8 and 2 x 4 = 8.</a:t>
            </a:r>
          </a:p>
        </p:txBody>
      </p:sp>
    </p:spTree>
    <p:extLst>
      <p:ext uri="{BB962C8B-B14F-4D97-AF65-F5344CB8AC3E}">
        <p14:creationId xmlns:p14="http://schemas.microsoft.com/office/powerpoint/2010/main" val="37410872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EA539F6-5835-476E-B4AB-221276DB3FA3}"/>
              </a:ext>
            </a:extLst>
          </p:cNvPr>
          <p:cNvSpPr txBox="1"/>
          <p:nvPr/>
        </p:nvSpPr>
        <p:spPr>
          <a:xfrm>
            <a:off x="214225" y="1424246"/>
            <a:ext cx="4357775" cy="3477875"/>
          </a:xfrm>
          <a:prstGeom prst="rect">
            <a:avLst/>
          </a:prstGeom>
          <a:noFill/>
        </p:spPr>
        <p:txBody>
          <a:bodyPr wrap="square" rtlCol="0">
            <a:spAutoFit/>
          </a:bodyPr>
          <a:lstStyle/>
          <a:p>
            <a:r>
              <a:rPr lang="en-GB" sz="2000" dirty="0">
                <a:latin typeface="Letter-join Plus 1" panose="02000505000000020003" pitchFamily="50" charset="0"/>
              </a:rPr>
              <a:t>Have a times table poster up! The Poundshop has some brilliant ones or we have sent home a sheet which can be put somewhere they look all of the time. </a:t>
            </a:r>
          </a:p>
          <a:p>
            <a:endParaRPr lang="en-GB" sz="2000" dirty="0">
              <a:latin typeface="Letter-join Plus 1" panose="02000505000000020003" pitchFamily="50" charset="0"/>
            </a:endParaRPr>
          </a:p>
          <a:p>
            <a:r>
              <a:rPr lang="en-GB" sz="2000" dirty="0">
                <a:latin typeface="Letter-join Plus 1" panose="02000505000000020003" pitchFamily="50" charset="0"/>
              </a:rPr>
              <a:t>Supermarkets/bookshops have some fantastic books to support learning tables. Carol </a:t>
            </a:r>
            <a:r>
              <a:rPr lang="en-GB" sz="2000" dirty="0" err="1">
                <a:latin typeface="Letter-join Plus 1" panose="02000505000000020003" pitchFamily="50" charset="0"/>
              </a:rPr>
              <a:t>Vorderman</a:t>
            </a:r>
            <a:r>
              <a:rPr lang="en-GB" sz="2000" dirty="0">
                <a:latin typeface="Letter-join Plus 1" panose="02000505000000020003" pitchFamily="50" charset="0"/>
              </a:rPr>
              <a:t> ones are great or there’s some colouring by numbers online that can be printed out.</a:t>
            </a:r>
          </a:p>
        </p:txBody>
      </p:sp>
      <p:pic>
        <p:nvPicPr>
          <p:cNvPr id="4" name="Picture 3">
            <a:extLst>
              <a:ext uri="{FF2B5EF4-FFF2-40B4-BE49-F238E27FC236}">
                <a16:creationId xmlns:a16="http://schemas.microsoft.com/office/drawing/2014/main" id="{A75B3749-6F15-CADC-0F45-8E35109380AE}"/>
              </a:ext>
            </a:extLst>
          </p:cNvPr>
          <p:cNvPicPr>
            <a:picLocks noChangeAspect="1"/>
          </p:cNvPicPr>
          <p:nvPr/>
        </p:nvPicPr>
        <p:blipFill>
          <a:blip r:embed="rId2"/>
          <a:stretch>
            <a:fillRect/>
          </a:stretch>
        </p:blipFill>
        <p:spPr>
          <a:xfrm>
            <a:off x="4459657" y="265797"/>
            <a:ext cx="1826322" cy="2042652"/>
          </a:xfrm>
          <a:prstGeom prst="rect">
            <a:avLst/>
          </a:prstGeom>
        </p:spPr>
      </p:pic>
      <p:pic>
        <p:nvPicPr>
          <p:cNvPr id="6" name="Picture 5">
            <a:extLst>
              <a:ext uri="{FF2B5EF4-FFF2-40B4-BE49-F238E27FC236}">
                <a16:creationId xmlns:a16="http://schemas.microsoft.com/office/drawing/2014/main" id="{3F625BB5-EA00-1B21-D91D-701D68401937}"/>
              </a:ext>
            </a:extLst>
          </p:cNvPr>
          <p:cNvPicPr>
            <a:picLocks noChangeAspect="1"/>
          </p:cNvPicPr>
          <p:nvPr/>
        </p:nvPicPr>
        <p:blipFill>
          <a:blip r:embed="rId3"/>
          <a:stretch>
            <a:fillRect/>
          </a:stretch>
        </p:blipFill>
        <p:spPr>
          <a:xfrm>
            <a:off x="6618354" y="252508"/>
            <a:ext cx="1898529" cy="2055942"/>
          </a:xfrm>
          <a:prstGeom prst="rect">
            <a:avLst/>
          </a:prstGeom>
        </p:spPr>
      </p:pic>
      <p:pic>
        <p:nvPicPr>
          <p:cNvPr id="8" name="Picture 7">
            <a:extLst>
              <a:ext uri="{FF2B5EF4-FFF2-40B4-BE49-F238E27FC236}">
                <a16:creationId xmlns:a16="http://schemas.microsoft.com/office/drawing/2014/main" id="{6477B42B-FEA3-E96E-2792-4A9B502F6F90}"/>
              </a:ext>
            </a:extLst>
          </p:cNvPr>
          <p:cNvPicPr>
            <a:picLocks noChangeAspect="1"/>
          </p:cNvPicPr>
          <p:nvPr/>
        </p:nvPicPr>
        <p:blipFill>
          <a:blip r:embed="rId4"/>
          <a:stretch>
            <a:fillRect/>
          </a:stretch>
        </p:blipFill>
        <p:spPr>
          <a:xfrm>
            <a:off x="4459658" y="2461335"/>
            <a:ext cx="1988398" cy="2453892"/>
          </a:xfrm>
          <a:prstGeom prst="rect">
            <a:avLst/>
          </a:prstGeom>
        </p:spPr>
      </p:pic>
      <p:pic>
        <p:nvPicPr>
          <p:cNvPr id="10" name="Picture 9">
            <a:extLst>
              <a:ext uri="{FF2B5EF4-FFF2-40B4-BE49-F238E27FC236}">
                <a16:creationId xmlns:a16="http://schemas.microsoft.com/office/drawing/2014/main" id="{9EDE89E6-5150-D73F-6ECA-8B7F865CCBCF}"/>
              </a:ext>
            </a:extLst>
          </p:cNvPr>
          <p:cNvPicPr>
            <a:picLocks noChangeAspect="1"/>
          </p:cNvPicPr>
          <p:nvPr/>
        </p:nvPicPr>
        <p:blipFill>
          <a:blip r:embed="rId5"/>
          <a:stretch>
            <a:fillRect/>
          </a:stretch>
        </p:blipFill>
        <p:spPr>
          <a:xfrm>
            <a:off x="6648545" y="2416313"/>
            <a:ext cx="1898530" cy="2485808"/>
          </a:xfrm>
          <a:prstGeom prst="rect">
            <a:avLst/>
          </a:prstGeom>
        </p:spPr>
      </p:pic>
    </p:spTree>
    <p:extLst>
      <p:ext uri="{BB962C8B-B14F-4D97-AF65-F5344CB8AC3E}">
        <p14:creationId xmlns:p14="http://schemas.microsoft.com/office/powerpoint/2010/main" val="12603191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EA539F6-5835-476E-B4AB-221276DB3FA3}"/>
              </a:ext>
            </a:extLst>
          </p:cNvPr>
          <p:cNvSpPr txBox="1"/>
          <p:nvPr/>
        </p:nvSpPr>
        <p:spPr>
          <a:xfrm>
            <a:off x="171320" y="1929554"/>
            <a:ext cx="1797521" cy="923330"/>
          </a:xfrm>
          <a:prstGeom prst="rect">
            <a:avLst/>
          </a:prstGeom>
          <a:noFill/>
        </p:spPr>
        <p:txBody>
          <a:bodyPr wrap="square" rtlCol="0">
            <a:spAutoFit/>
          </a:bodyPr>
          <a:lstStyle/>
          <a:p>
            <a:r>
              <a:rPr lang="en-GB" u="sng" dirty="0">
                <a:latin typeface="Letter-join Plus 1" panose="02000505000000020003" pitchFamily="50" charset="0"/>
              </a:rPr>
              <a:t>Times table tricks – the 9 x table.</a:t>
            </a:r>
          </a:p>
        </p:txBody>
      </p:sp>
      <p:pic>
        <p:nvPicPr>
          <p:cNvPr id="3" name="Online Media 2" title="9 Nine Multiplication Times Table Hand Trick">
            <a:hlinkClick r:id="" action="ppaction://media"/>
            <a:extLst>
              <a:ext uri="{FF2B5EF4-FFF2-40B4-BE49-F238E27FC236}">
                <a16:creationId xmlns:a16="http://schemas.microsoft.com/office/drawing/2014/main" id="{5314C3F3-0DB2-A67C-82E7-112BE430A5DC}"/>
              </a:ext>
            </a:extLst>
          </p:cNvPr>
          <p:cNvPicPr>
            <a:picLocks noRot="1" noChangeAspect="1"/>
          </p:cNvPicPr>
          <p:nvPr>
            <a:videoFile r:link="rId1"/>
          </p:nvPr>
        </p:nvPicPr>
        <p:blipFill>
          <a:blip r:embed="rId3"/>
          <a:stretch>
            <a:fillRect/>
          </a:stretch>
        </p:blipFill>
        <p:spPr>
          <a:xfrm>
            <a:off x="1688690" y="353961"/>
            <a:ext cx="7437848" cy="4575687"/>
          </a:xfrm>
          <a:prstGeom prst="rect">
            <a:avLst/>
          </a:prstGeom>
        </p:spPr>
      </p:pic>
    </p:spTree>
    <p:extLst>
      <p:ext uri="{BB962C8B-B14F-4D97-AF65-F5344CB8AC3E}">
        <p14:creationId xmlns:p14="http://schemas.microsoft.com/office/powerpoint/2010/main" val="32254404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EA539F6-5835-476E-B4AB-221276DB3FA3}"/>
              </a:ext>
            </a:extLst>
          </p:cNvPr>
          <p:cNvSpPr txBox="1"/>
          <p:nvPr/>
        </p:nvSpPr>
        <p:spPr>
          <a:xfrm>
            <a:off x="590309" y="1851949"/>
            <a:ext cx="8113853" cy="2585323"/>
          </a:xfrm>
          <a:prstGeom prst="rect">
            <a:avLst/>
          </a:prstGeom>
          <a:noFill/>
        </p:spPr>
        <p:txBody>
          <a:bodyPr wrap="square" rtlCol="0">
            <a:spAutoFit/>
          </a:bodyPr>
          <a:lstStyle/>
          <a:p>
            <a:pPr fontAlgn="base"/>
            <a:r>
              <a:rPr lang="en-GB" b="1" u="sng" dirty="0">
                <a:latin typeface="Letter-join Plus 1" panose="02000505000000020003" pitchFamily="50" charset="0"/>
              </a:rPr>
              <a:t>Stage a multiplication war!</a:t>
            </a:r>
          </a:p>
          <a:p>
            <a:pPr fontAlgn="base"/>
            <a:br>
              <a:rPr lang="en-GB" b="1" dirty="0">
                <a:latin typeface="Letter-join Plus 1" panose="02000505000000020003" pitchFamily="50" charset="0"/>
              </a:rPr>
            </a:br>
            <a:r>
              <a:rPr lang="en-GB" dirty="0">
                <a:latin typeface="Letter-join Plus 1" panose="02000505000000020003" pitchFamily="50" charset="0"/>
              </a:rPr>
              <a:t>This game is simple, two players draw a card from a deck (the UNO card deck is brilliant for this!) </a:t>
            </a:r>
          </a:p>
          <a:p>
            <a:pPr fontAlgn="base"/>
            <a:r>
              <a:rPr lang="en-GB" dirty="0">
                <a:latin typeface="Letter-join Plus 1" panose="02000505000000020003" pitchFamily="50" charset="0"/>
              </a:rPr>
              <a:t>They then flip their cards over and the first person to correctly answer the total of the two cards multiplied together gets to put the cards in their winning pile. For example, if a 3 7 of diamonds are flipped over, the first person who says 21 gets to keep the two cards. The person with the most cards in their winning pile at the end of the game wins.</a:t>
            </a:r>
          </a:p>
        </p:txBody>
      </p:sp>
    </p:spTree>
    <p:extLst>
      <p:ext uri="{BB962C8B-B14F-4D97-AF65-F5344CB8AC3E}">
        <p14:creationId xmlns:p14="http://schemas.microsoft.com/office/powerpoint/2010/main" val="12008987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EA539F6-5835-476E-B4AB-221276DB3FA3}"/>
              </a:ext>
            </a:extLst>
          </p:cNvPr>
          <p:cNvSpPr txBox="1"/>
          <p:nvPr/>
        </p:nvSpPr>
        <p:spPr>
          <a:xfrm>
            <a:off x="752355" y="1301771"/>
            <a:ext cx="3819645" cy="3693319"/>
          </a:xfrm>
          <a:prstGeom prst="rect">
            <a:avLst/>
          </a:prstGeom>
          <a:noFill/>
        </p:spPr>
        <p:txBody>
          <a:bodyPr wrap="square" rtlCol="0">
            <a:spAutoFit/>
          </a:bodyPr>
          <a:lstStyle/>
          <a:p>
            <a:pPr fontAlgn="base"/>
            <a:r>
              <a:rPr lang="en-GB" b="1" u="sng" dirty="0">
                <a:latin typeface="Letter-join Plus 1" panose="02000505000000020003" pitchFamily="50" charset="0"/>
              </a:rPr>
              <a:t>Make a multiplication flower</a:t>
            </a:r>
            <a:br>
              <a:rPr lang="en-GB" b="1" dirty="0">
                <a:latin typeface="Letter-join Plus 1" panose="02000505000000020003" pitchFamily="50" charset="0"/>
              </a:rPr>
            </a:br>
            <a:r>
              <a:rPr lang="en-GB" dirty="0">
                <a:latin typeface="Letter-join Plus 1" panose="02000505000000020003" pitchFamily="50" charset="0"/>
              </a:rPr>
              <a:t>Another one for displaying in the house, is to create a multiplication flower. Children start this activity by drawing the centre of the flower, in which they write a number between 2 and 12. They then draw 12 petals around the centre, with each petal containing the numbers 1 through 12. The last step is to draw another set of 12 petals which contain the centre number multiplied by each petal in the inner circle.</a:t>
            </a:r>
          </a:p>
        </p:txBody>
      </p:sp>
      <p:pic>
        <p:nvPicPr>
          <p:cNvPr id="4" name="Picture 3">
            <a:extLst>
              <a:ext uri="{FF2B5EF4-FFF2-40B4-BE49-F238E27FC236}">
                <a16:creationId xmlns:a16="http://schemas.microsoft.com/office/drawing/2014/main" id="{CF96F2A8-D152-4204-99F1-3F1DD75839E9}"/>
              </a:ext>
            </a:extLst>
          </p:cNvPr>
          <p:cNvPicPr>
            <a:picLocks noChangeAspect="1"/>
          </p:cNvPicPr>
          <p:nvPr/>
        </p:nvPicPr>
        <p:blipFill>
          <a:blip r:embed="rId2"/>
          <a:stretch>
            <a:fillRect/>
          </a:stretch>
        </p:blipFill>
        <p:spPr>
          <a:xfrm>
            <a:off x="4572000" y="1493135"/>
            <a:ext cx="4460272" cy="3310593"/>
          </a:xfrm>
          <a:prstGeom prst="rect">
            <a:avLst/>
          </a:prstGeom>
        </p:spPr>
      </p:pic>
    </p:spTree>
    <p:extLst>
      <p:ext uri="{BB962C8B-B14F-4D97-AF65-F5344CB8AC3E}">
        <p14:creationId xmlns:p14="http://schemas.microsoft.com/office/powerpoint/2010/main" val="261005344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EA539F6-5835-476E-B4AB-221276DB3FA3}"/>
              </a:ext>
            </a:extLst>
          </p:cNvPr>
          <p:cNvSpPr txBox="1"/>
          <p:nvPr/>
        </p:nvSpPr>
        <p:spPr>
          <a:xfrm>
            <a:off x="590309" y="1851949"/>
            <a:ext cx="3906457" cy="2308324"/>
          </a:xfrm>
          <a:prstGeom prst="rect">
            <a:avLst/>
          </a:prstGeom>
          <a:noFill/>
        </p:spPr>
        <p:txBody>
          <a:bodyPr wrap="square" rtlCol="0">
            <a:spAutoFit/>
          </a:bodyPr>
          <a:lstStyle/>
          <a:p>
            <a:pPr fontAlgn="base"/>
            <a:r>
              <a:rPr lang="en-GB" b="1" u="sng" dirty="0">
                <a:latin typeface="Letter-join Plus 1" panose="02000505000000020003" pitchFamily="50" charset="0"/>
              </a:rPr>
              <a:t>Rock, Paper, Times tables!</a:t>
            </a:r>
            <a:br>
              <a:rPr lang="en-GB" b="1" dirty="0">
                <a:latin typeface="Letter-join Plus 1" panose="02000505000000020003" pitchFamily="50" charset="0"/>
              </a:rPr>
            </a:br>
            <a:r>
              <a:rPr lang="en-GB" dirty="0">
                <a:latin typeface="Letter-join Plus 1" panose="02000505000000020003" pitchFamily="50" charset="0"/>
              </a:rPr>
              <a:t>A different spin on Rock, Paper, Scissors. You count in as normal, but when you would normally show your rock, paper or scissors, you hold up a number of fingers between 1 and 10. The first to multiply both numbers together wins.</a:t>
            </a:r>
          </a:p>
        </p:txBody>
      </p:sp>
      <p:pic>
        <p:nvPicPr>
          <p:cNvPr id="3" name="Picture 2">
            <a:extLst>
              <a:ext uri="{FF2B5EF4-FFF2-40B4-BE49-F238E27FC236}">
                <a16:creationId xmlns:a16="http://schemas.microsoft.com/office/drawing/2014/main" id="{9FAF5524-9F7C-4354-A135-5B5C3808C47D}"/>
              </a:ext>
            </a:extLst>
          </p:cNvPr>
          <p:cNvPicPr>
            <a:picLocks noChangeAspect="1"/>
          </p:cNvPicPr>
          <p:nvPr/>
        </p:nvPicPr>
        <p:blipFill>
          <a:blip r:embed="rId2"/>
          <a:stretch>
            <a:fillRect/>
          </a:stretch>
        </p:blipFill>
        <p:spPr>
          <a:xfrm>
            <a:off x="4572000" y="1878335"/>
            <a:ext cx="4164174" cy="2281938"/>
          </a:xfrm>
          <a:prstGeom prst="rect">
            <a:avLst/>
          </a:prstGeom>
        </p:spPr>
      </p:pic>
    </p:spTree>
    <p:extLst>
      <p:ext uri="{BB962C8B-B14F-4D97-AF65-F5344CB8AC3E}">
        <p14:creationId xmlns:p14="http://schemas.microsoft.com/office/powerpoint/2010/main" val="378380382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EA539F6-5835-476E-B4AB-221276DB3FA3}"/>
              </a:ext>
            </a:extLst>
          </p:cNvPr>
          <p:cNvSpPr txBox="1"/>
          <p:nvPr/>
        </p:nvSpPr>
        <p:spPr>
          <a:xfrm>
            <a:off x="0" y="1552587"/>
            <a:ext cx="2429982" cy="3139321"/>
          </a:xfrm>
          <a:prstGeom prst="rect">
            <a:avLst/>
          </a:prstGeom>
          <a:noFill/>
        </p:spPr>
        <p:txBody>
          <a:bodyPr wrap="square" rtlCol="0">
            <a:spAutoFit/>
          </a:bodyPr>
          <a:lstStyle/>
          <a:p>
            <a:pPr fontAlgn="base"/>
            <a:r>
              <a:rPr lang="en-GB" b="1" u="sng" dirty="0">
                <a:latin typeface="Letter-join Plus 1" panose="02000505000000020003" pitchFamily="50" charset="0"/>
              </a:rPr>
              <a:t>Sing!</a:t>
            </a:r>
          </a:p>
          <a:p>
            <a:pPr fontAlgn="base"/>
            <a:br>
              <a:rPr lang="en-GB" b="1" dirty="0">
                <a:latin typeface="Letter-join Plus 1" panose="02000505000000020003" pitchFamily="50" charset="0"/>
              </a:rPr>
            </a:br>
            <a:r>
              <a:rPr lang="en-GB" dirty="0">
                <a:latin typeface="Letter-join Plus 1" panose="02000505000000020003" pitchFamily="50" charset="0"/>
              </a:rPr>
              <a:t>There are loads of free times table songs on platforms such as YouTube. Music is proven to be a good way of remembering things. We do this in the lunchtime club and we love it!</a:t>
            </a:r>
          </a:p>
        </p:txBody>
      </p:sp>
      <p:pic>
        <p:nvPicPr>
          <p:cNvPr id="3" name="Online Media 2" title="Learn Your Four Times Table in Rap! | MC Grammar 🎤 | Educational Rap Songs for Kids 🎵">
            <a:hlinkClick r:id="" action="ppaction://media"/>
            <a:extLst>
              <a:ext uri="{FF2B5EF4-FFF2-40B4-BE49-F238E27FC236}">
                <a16:creationId xmlns:a16="http://schemas.microsoft.com/office/drawing/2014/main" id="{2458673C-DA45-8C3D-68C6-AF5564210DE2}"/>
              </a:ext>
            </a:extLst>
          </p:cNvPr>
          <p:cNvPicPr>
            <a:picLocks noRot="1" noChangeAspect="1"/>
          </p:cNvPicPr>
          <p:nvPr>
            <a:videoFile r:link="rId1"/>
          </p:nvPr>
        </p:nvPicPr>
        <p:blipFill>
          <a:blip r:embed="rId3"/>
          <a:stretch>
            <a:fillRect/>
          </a:stretch>
        </p:blipFill>
        <p:spPr>
          <a:xfrm>
            <a:off x="2344153" y="905424"/>
            <a:ext cx="6664398" cy="3762441"/>
          </a:xfrm>
          <a:prstGeom prst="rect">
            <a:avLst/>
          </a:prstGeom>
        </p:spPr>
      </p:pic>
    </p:spTree>
    <p:extLst>
      <p:ext uri="{BB962C8B-B14F-4D97-AF65-F5344CB8AC3E}">
        <p14:creationId xmlns:p14="http://schemas.microsoft.com/office/powerpoint/2010/main" val="14256322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A64D068-A59F-5ECB-6191-B70A638DE24A}"/>
              </a:ext>
            </a:extLst>
          </p:cNvPr>
          <p:cNvSpPr txBox="1"/>
          <p:nvPr/>
        </p:nvSpPr>
        <p:spPr>
          <a:xfrm>
            <a:off x="773204" y="1766453"/>
            <a:ext cx="7991311" cy="1754326"/>
          </a:xfrm>
          <a:prstGeom prst="rect">
            <a:avLst/>
          </a:prstGeom>
          <a:noFill/>
        </p:spPr>
        <p:txBody>
          <a:bodyPr wrap="square" rtlCol="0">
            <a:spAutoFit/>
          </a:bodyPr>
          <a:lstStyle/>
          <a:p>
            <a:r>
              <a:rPr lang="en-GB" sz="3600" dirty="0"/>
              <a:t>We now have a few games and activities to complete with your child. Let’s have some fun!</a:t>
            </a:r>
          </a:p>
        </p:txBody>
      </p:sp>
    </p:spTree>
    <p:extLst>
      <p:ext uri="{BB962C8B-B14F-4D97-AF65-F5344CB8AC3E}">
        <p14:creationId xmlns:p14="http://schemas.microsoft.com/office/powerpoint/2010/main" val="201109060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9107d76e-ce0f-4f52-805f-e24ec11ca1c7" xsi:nil="true"/>
    <lcf76f155ced4ddcb4097134ff3c332f xmlns="46172486-c429-4a7f-be4a-c3b7d573d66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AB50B5331E672B419832BE85E8BE6A9B" ma:contentTypeVersion="16" ma:contentTypeDescription="Create a new document." ma:contentTypeScope="" ma:versionID="58a9c7166f928e713378f43b6376ed0c">
  <xsd:schema xmlns:xsd="http://www.w3.org/2001/XMLSchema" xmlns:xs="http://www.w3.org/2001/XMLSchema" xmlns:p="http://schemas.microsoft.com/office/2006/metadata/properties" xmlns:ns2="46172486-c429-4a7f-be4a-c3b7d573d669" xmlns:ns3="9107d76e-ce0f-4f52-805f-e24ec11ca1c7" targetNamespace="http://schemas.microsoft.com/office/2006/metadata/properties" ma:root="true" ma:fieldsID="8a452f4ede2470188bf274f699040858" ns2:_="" ns3:_="">
    <xsd:import namespace="46172486-c429-4a7f-be4a-c3b7d573d669"/>
    <xsd:import namespace="9107d76e-ce0f-4f52-805f-e24ec11ca1c7"/>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3:SharedWithUsers" minOccurs="0"/>
                <xsd:element ref="ns3:SharedWithDetails" minOccurs="0"/>
                <xsd:element ref="ns2:MediaServiceGenerationTime" minOccurs="0"/>
                <xsd:element ref="ns2:MediaServiceEventHashCode" minOccurs="0"/>
                <xsd:element ref="ns2:MediaServiceLocation" minOccurs="0"/>
                <xsd:element ref="ns2:MediaServiceAutoKeyPoints" minOccurs="0"/>
                <xsd:element ref="ns2:MediaServiceKeyPoints"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6172486-c429-4a7f-be4a-c3b7d573d66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MediaServiceAutoTags" ma:internalName="MediaServiceAutoTags" ma:readOnly="true">
      <xsd:simpleType>
        <xsd:restriction base="dms:Text"/>
      </xsd:simpleType>
    </xsd:element>
    <xsd:element name="MediaServiceOCR" ma:index="12" nillable="true" ma:displayName="MediaServiceOCR"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620e655c-f569-4e0d-ad0e-59f6944b7fef"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9107d76e-ce0f-4f52-805f-e24ec11ca1c7"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9a062df7-bfc6-4f07-b37a-b5d20ec5172e}" ma:internalName="TaxCatchAll" ma:showField="CatchAllData" ma:web="9107d76e-ce0f-4f52-805f-e24ec11ca1c7">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9528BDB-2CF6-47EF-B855-6F355C6F2792}">
  <ds:schemaRefs>
    <ds:schemaRef ds:uri="http://schemas.microsoft.com/sharepoint/v3/contenttype/forms"/>
  </ds:schemaRefs>
</ds:datastoreItem>
</file>

<file path=customXml/itemProps2.xml><?xml version="1.0" encoding="utf-8"?>
<ds:datastoreItem xmlns:ds="http://schemas.openxmlformats.org/officeDocument/2006/customXml" ds:itemID="{29259277-3B5B-4D2A-BD7C-5DEBADF0D5F1}">
  <ds:schemaRefs>
    <ds:schemaRef ds:uri="46172486-c429-4a7f-be4a-c3b7d573d669"/>
    <ds:schemaRef ds:uri="http://purl.org/dc/terms/"/>
    <ds:schemaRef ds:uri="http://www.w3.org/XML/1998/namespace"/>
    <ds:schemaRef ds:uri="http://purl.org/dc/elements/1.1/"/>
    <ds:schemaRef ds:uri="http://schemas.microsoft.com/office/2006/documentManagement/types"/>
    <ds:schemaRef ds:uri="http://schemas.openxmlformats.org/package/2006/metadata/core-properties"/>
    <ds:schemaRef ds:uri="http://schemas.microsoft.com/office/infopath/2007/PartnerControls"/>
    <ds:schemaRef ds:uri="9107d76e-ce0f-4f52-805f-e24ec11ca1c7"/>
    <ds:schemaRef ds:uri="http://schemas.microsoft.com/office/2006/metadata/properties"/>
    <ds:schemaRef ds:uri="http://purl.org/dc/dcmitype/"/>
  </ds:schemaRefs>
</ds:datastoreItem>
</file>

<file path=customXml/itemProps3.xml><?xml version="1.0" encoding="utf-8"?>
<ds:datastoreItem xmlns:ds="http://schemas.openxmlformats.org/officeDocument/2006/customXml" ds:itemID="{86CC7436-F53C-4C07-9440-B43ECC85A17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6172486-c429-4a7f-be4a-c3b7d573d669"/>
    <ds:schemaRef ds:uri="9107d76e-ce0f-4f52-805f-e24ec11ca1c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331</TotalTime>
  <Words>812</Words>
  <Application>Microsoft Office PowerPoint</Application>
  <PresentationFormat>On-screen Show (16:9)</PresentationFormat>
  <Paragraphs>30</Paragraphs>
  <Slides>16</Slides>
  <Notes>1</Notes>
  <HiddenSlides>0</HiddenSlides>
  <MMClips>2</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Arial</vt:lpstr>
      <vt:lpstr>Calibri</vt:lpstr>
      <vt:lpstr>Calibri Light</vt:lpstr>
      <vt:lpstr>Letter-join Plus 1</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Christian - Phase</dc:creator>
  <cp:lastModifiedBy>Catherine Baker (St Barnabas)</cp:lastModifiedBy>
  <cp:revision>30</cp:revision>
  <dcterms:created xsi:type="dcterms:W3CDTF">2021-04-11T21:24:54Z</dcterms:created>
  <dcterms:modified xsi:type="dcterms:W3CDTF">2025-11-15T15:06:00Z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0x010100AB50B5331E672B419832BE85E8BE6A9B</vt:lpwstr>
  </property>
</Properties>
</file>