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37"/>
  </p:notesMasterIdLst>
  <p:sldIdLst>
    <p:sldId id="256" r:id="rId6"/>
    <p:sldId id="1290" r:id="rId7"/>
    <p:sldId id="257" r:id="rId8"/>
    <p:sldId id="1287" r:id="rId9"/>
    <p:sldId id="258" r:id="rId10"/>
    <p:sldId id="1314" r:id="rId11"/>
    <p:sldId id="1292" r:id="rId12"/>
    <p:sldId id="1304" r:id="rId13"/>
    <p:sldId id="264" r:id="rId14"/>
    <p:sldId id="265" r:id="rId15"/>
    <p:sldId id="1315" r:id="rId16"/>
    <p:sldId id="266" r:id="rId17"/>
    <p:sldId id="267" r:id="rId18"/>
    <p:sldId id="1291" r:id="rId19"/>
    <p:sldId id="1285" r:id="rId20"/>
    <p:sldId id="1301" r:id="rId21"/>
    <p:sldId id="271" r:id="rId22"/>
    <p:sldId id="273" r:id="rId23"/>
    <p:sldId id="1279" r:id="rId24"/>
    <p:sldId id="274" r:id="rId25"/>
    <p:sldId id="1281" r:id="rId26"/>
    <p:sldId id="276" r:id="rId27"/>
    <p:sldId id="272" r:id="rId28"/>
    <p:sldId id="278" r:id="rId29"/>
    <p:sldId id="279" r:id="rId30"/>
    <p:sldId id="1316" r:id="rId31"/>
    <p:sldId id="1317" r:id="rId32"/>
    <p:sldId id="280" r:id="rId33"/>
    <p:sldId id="281" r:id="rId34"/>
    <p:sldId id="1305" r:id="rId35"/>
    <p:sldId id="1313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1815C30-881E-6231-FBCA-5DE2ACCFCA15}" name="Claire Kilgour" initials="CK" userId="Claire Kilgour" providerId="None"/>
  <p188:author id="{31F81A71-D191-B5F0-ABC5-1F141E762100}" name="Anita Gray" initials="AG" userId="Anita Gray" providerId="None"/>
  <p188:author id="{DD0D5A91-3554-6EF1-6F12-6A07B39EDB45}" name="Mike Davies" initials="MD" userId="85ec9e50db0a2ccf" providerId="Windows Live"/>
  <p188:author id="{75AEABA2-6541-AB2F-DE5B-E7ACDAFB0CFC}" name="Belinda Fear" initials="BF" userId="Belinda Fear" providerId="None"/>
  <p188:author id="{457FA8B7-1053-254B-B8AB-CCE471BAB0EE}" name="Anita Gray" initials="AG" userId="9057e3f5f9c14d13" providerId="Windows Live"/>
  <p188:author id="{957663BE-1300-289A-DC89-9FB6AA5483A7}" name="Belinda Fear" initials="BF" userId="1e7b162abe8bfeb5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2D8F"/>
    <a:srgbClr val="F3E8F8"/>
    <a:srgbClr val="FDFCFE"/>
    <a:srgbClr val="F9F2FC"/>
    <a:srgbClr val="F3E7F9"/>
    <a:srgbClr val="F8EFFB"/>
    <a:srgbClr val="FCF8FE"/>
    <a:srgbClr val="FBF5FD"/>
    <a:srgbClr val="F6ECFA"/>
    <a:srgbClr val="F1E4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361" autoAdjust="0"/>
  </p:normalViewPr>
  <p:slideViewPr>
    <p:cSldViewPr snapToGrid="0">
      <p:cViewPr varScale="1">
        <p:scale>
          <a:sx n="68" d="100"/>
          <a:sy n="68" d="100"/>
        </p:scale>
        <p:origin x="1234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viewProps" Target="view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microsoft.com/office/2018/10/relationships/authors" Target="author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6A15C1-C0E2-4B65-B94C-E1E24977B9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B111DF-2100-4E1E-98AD-0525B9AF616C}">
      <dgm:prSet phldrT="[Text]" custT="1"/>
      <dgm:spPr>
        <a:solidFill>
          <a:srgbClr val="F3E8F8"/>
        </a:solidFill>
        <a:ln w="19050">
          <a:solidFill>
            <a:srgbClr val="6D2D8F"/>
          </a:solidFill>
        </a:ln>
      </dgm:spPr>
      <dgm:t>
        <a:bodyPr/>
        <a:lstStyle/>
        <a:p>
          <a:r>
            <a:rPr lang="en-GB" sz="3200" b="1" dirty="0">
              <a:solidFill>
                <a:schemeClr val="tx1"/>
              </a:solidFill>
              <a:latin typeface="Sassoon Infant Std" panose="020B0503020103030203" pitchFamily="34" charset="0"/>
            </a:rPr>
            <a:t>ascend</a:t>
          </a:r>
        </a:p>
      </dgm:t>
    </dgm:pt>
    <dgm:pt modelId="{744C6E1C-0EEF-4436-977E-0FC61D883314}" type="parTrans" cxnId="{6979F0FA-0E7D-4684-B78F-6E06AD964BB6}">
      <dgm:prSet/>
      <dgm:spPr/>
      <dgm:t>
        <a:bodyPr/>
        <a:lstStyle/>
        <a:p>
          <a:endParaRPr lang="en-GB"/>
        </a:p>
      </dgm:t>
    </dgm:pt>
    <dgm:pt modelId="{03832021-A49E-4B92-8568-74E2FC96BA95}" type="sibTrans" cxnId="{6979F0FA-0E7D-4684-B78F-6E06AD964BB6}">
      <dgm:prSet/>
      <dgm:spPr/>
      <dgm:t>
        <a:bodyPr/>
        <a:lstStyle/>
        <a:p>
          <a:endParaRPr lang="en-GB"/>
        </a:p>
      </dgm:t>
    </dgm:pt>
    <dgm:pt modelId="{F2E2EDED-447D-42D3-AA51-E0C408677BFF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3200" dirty="0">
              <a:solidFill>
                <a:schemeClr val="tx1"/>
              </a:solidFill>
              <a:latin typeface="Sassoon Infant Std" panose="020B0503020103030203" pitchFamily="34" charset="0"/>
            </a:rPr>
            <a:t>ascending</a:t>
          </a:r>
        </a:p>
      </dgm:t>
    </dgm:pt>
    <dgm:pt modelId="{9B4128F7-CD5D-4ABB-8479-F7027C8D7608}" type="parTrans" cxnId="{F1E3D91B-E24A-4432-B146-DE661F06D2DB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9A24397-28F0-4537-8DEF-47A2EEF4E963}" type="sibTrans" cxnId="{F1E3D91B-E24A-4432-B146-DE661F06D2DB}">
      <dgm:prSet/>
      <dgm:spPr/>
      <dgm:t>
        <a:bodyPr/>
        <a:lstStyle/>
        <a:p>
          <a:endParaRPr lang="en-GB"/>
        </a:p>
      </dgm:t>
    </dgm:pt>
    <dgm:pt modelId="{39050881-E254-43EF-8F23-F2770094EAD6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3200" dirty="0">
              <a:solidFill>
                <a:schemeClr val="tx1"/>
              </a:solidFill>
              <a:latin typeface="Sassoon Infant Std" panose="020B0503020103030203" pitchFamily="34" charset="0"/>
            </a:rPr>
            <a:t>ascended</a:t>
          </a:r>
        </a:p>
      </dgm:t>
    </dgm:pt>
    <dgm:pt modelId="{E97C805F-CE84-4660-860E-15EFE72B54A4}" type="parTrans" cxnId="{5CE5E4AE-1BDC-438E-81D8-9EEE5697E394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DBE40C83-EE0A-4F84-AE6C-0165D9183900}" type="sibTrans" cxnId="{5CE5E4AE-1BDC-438E-81D8-9EEE5697E394}">
      <dgm:prSet/>
      <dgm:spPr/>
      <dgm:t>
        <a:bodyPr/>
        <a:lstStyle/>
        <a:p>
          <a:endParaRPr lang="en-GB"/>
        </a:p>
      </dgm:t>
    </dgm:pt>
    <dgm:pt modelId="{E3A6E095-032A-4AC0-8147-D4E221C3AB84}" type="pres">
      <dgm:prSet presAssocID="{826A15C1-C0E2-4B65-B94C-E1E24977B9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F2642A5-762B-4DB8-B709-9169ACE694BC}" type="pres">
      <dgm:prSet presAssocID="{B3B111DF-2100-4E1E-98AD-0525B9AF616C}" presName="hierRoot1" presStyleCnt="0">
        <dgm:presLayoutVars>
          <dgm:hierBranch val="init"/>
        </dgm:presLayoutVars>
      </dgm:prSet>
      <dgm:spPr/>
    </dgm:pt>
    <dgm:pt modelId="{A3376473-DA9B-4232-9351-98C093D6CC20}" type="pres">
      <dgm:prSet presAssocID="{B3B111DF-2100-4E1E-98AD-0525B9AF616C}" presName="rootComposite1" presStyleCnt="0"/>
      <dgm:spPr/>
    </dgm:pt>
    <dgm:pt modelId="{464F0CBD-689A-4D5B-8FCB-B962B056BDD9}" type="pres">
      <dgm:prSet presAssocID="{B3B111DF-2100-4E1E-98AD-0525B9AF616C}" presName="rootText1" presStyleLbl="node0" presStyleIdx="0" presStyleCnt="1" custLinFactNeighborX="0">
        <dgm:presLayoutVars>
          <dgm:chPref val="3"/>
        </dgm:presLayoutVars>
      </dgm:prSet>
      <dgm:spPr/>
    </dgm:pt>
    <dgm:pt modelId="{00317C77-40DB-4A4C-A113-8E83179C3DFD}" type="pres">
      <dgm:prSet presAssocID="{B3B111DF-2100-4E1E-98AD-0525B9AF616C}" presName="rootConnector1" presStyleLbl="node1" presStyleIdx="0" presStyleCnt="0"/>
      <dgm:spPr/>
    </dgm:pt>
    <dgm:pt modelId="{B4155221-D7C7-4D75-9241-91151E330CF1}" type="pres">
      <dgm:prSet presAssocID="{B3B111DF-2100-4E1E-98AD-0525B9AF616C}" presName="hierChild2" presStyleCnt="0"/>
      <dgm:spPr/>
    </dgm:pt>
    <dgm:pt modelId="{7D202BD8-DC92-41CC-84AD-D70EC0D70836}" type="pres">
      <dgm:prSet presAssocID="{9B4128F7-CD5D-4ABB-8479-F7027C8D7608}" presName="Name37" presStyleLbl="parChTrans1D2" presStyleIdx="0" presStyleCnt="2"/>
      <dgm:spPr/>
    </dgm:pt>
    <dgm:pt modelId="{A294E20B-D5D5-4824-AF40-F6AB6494CF1F}" type="pres">
      <dgm:prSet presAssocID="{F2E2EDED-447D-42D3-AA51-E0C408677BFF}" presName="hierRoot2" presStyleCnt="0">
        <dgm:presLayoutVars>
          <dgm:hierBranch val="init"/>
        </dgm:presLayoutVars>
      </dgm:prSet>
      <dgm:spPr/>
    </dgm:pt>
    <dgm:pt modelId="{8260F5C9-86F4-41AF-8DEC-E88963524B76}" type="pres">
      <dgm:prSet presAssocID="{F2E2EDED-447D-42D3-AA51-E0C408677BFF}" presName="rootComposite" presStyleCnt="0"/>
      <dgm:spPr/>
    </dgm:pt>
    <dgm:pt modelId="{A6A2B3A6-3638-4F10-9DB0-95226876E22E}" type="pres">
      <dgm:prSet presAssocID="{F2E2EDED-447D-42D3-AA51-E0C408677BFF}" presName="rootText" presStyleLbl="node2" presStyleIdx="0" presStyleCnt="2" custScaleY="87170">
        <dgm:presLayoutVars>
          <dgm:chPref val="3"/>
        </dgm:presLayoutVars>
      </dgm:prSet>
      <dgm:spPr/>
    </dgm:pt>
    <dgm:pt modelId="{30698B14-2615-4405-A88A-2933D96D6CA8}" type="pres">
      <dgm:prSet presAssocID="{F2E2EDED-447D-42D3-AA51-E0C408677BFF}" presName="rootConnector" presStyleLbl="node2" presStyleIdx="0" presStyleCnt="2"/>
      <dgm:spPr/>
    </dgm:pt>
    <dgm:pt modelId="{172EFEA4-23EE-4B22-AF1D-BF336CF989A5}" type="pres">
      <dgm:prSet presAssocID="{F2E2EDED-447D-42D3-AA51-E0C408677BFF}" presName="hierChild4" presStyleCnt="0"/>
      <dgm:spPr/>
    </dgm:pt>
    <dgm:pt modelId="{054AA6E2-B021-4D15-8131-D7FDA11E4A6C}" type="pres">
      <dgm:prSet presAssocID="{F2E2EDED-447D-42D3-AA51-E0C408677BFF}" presName="hierChild5" presStyleCnt="0"/>
      <dgm:spPr/>
    </dgm:pt>
    <dgm:pt modelId="{1C05509E-1FC7-4E0E-A719-DE959B76FAD9}" type="pres">
      <dgm:prSet presAssocID="{E97C805F-CE84-4660-860E-15EFE72B54A4}" presName="Name37" presStyleLbl="parChTrans1D2" presStyleIdx="1" presStyleCnt="2"/>
      <dgm:spPr/>
    </dgm:pt>
    <dgm:pt modelId="{453498BA-65C5-43AD-9078-B657109E7C7A}" type="pres">
      <dgm:prSet presAssocID="{39050881-E254-43EF-8F23-F2770094EAD6}" presName="hierRoot2" presStyleCnt="0">
        <dgm:presLayoutVars>
          <dgm:hierBranch val="init"/>
        </dgm:presLayoutVars>
      </dgm:prSet>
      <dgm:spPr/>
    </dgm:pt>
    <dgm:pt modelId="{1F48655D-1466-4126-BB5A-517FD48F4146}" type="pres">
      <dgm:prSet presAssocID="{39050881-E254-43EF-8F23-F2770094EAD6}" presName="rootComposite" presStyleCnt="0"/>
      <dgm:spPr/>
    </dgm:pt>
    <dgm:pt modelId="{75B679C6-ED78-4265-B6CF-43F598DEFDEE}" type="pres">
      <dgm:prSet presAssocID="{39050881-E254-43EF-8F23-F2770094EAD6}" presName="rootText" presStyleLbl="node2" presStyleIdx="1" presStyleCnt="2" custScaleY="87170">
        <dgm:presLayoutVars>
          <dgm:chPref val="3"/>
        </dgm:presLayoutVars>
      </dgm:prSet>
      <dgm:spPr/>
    </dgm:pt>
    <dgm:pt modelId="{E42950C6-6AD8-4245-A75B-D0254A2E5EC9}" type="pres">
      <dgm:prSet presAssocID="{39050881-E254-43EF-8F23-F2770094EAD6}" presName="rootConnector" presStyleLbl="node2" presStyleIdx="1" presStyleCnt="2"/>
      <dgm:spPr/>
    </dgm:pt>
    <dgm:pt modelId="{E9303BAC-51C4-458E-BC99-5C617D5A9FB9}" type="pres">
      <dgm:prSet presAssocID="{39050881-E254-43EF-8F23-F2770094EAD6}" presName="hierChild4" presStyleCnt="0"/>
      <dgm:spPr/>
    </dgm:pt>
    <dgm:pt modelId="{28C85B61-94C0-42A9-A49C-BF395F49B320}" type="pres">
      <dgm:prSet presAssocID="{39050881-E254-43EF-8F23-F2770094EAD6}" presName="hierChild5" presStyleCnt="0"/>
      <dgm:spPr/>
    </dgm:pt>
    <dgm:pt modelId="{DCEF531F-8432-4467-BBAB-7DF5985674FA}" type="pres">
      <dgm:prSet presAssocID="{B3B111DF-2100-4E1E-98AD-0525B9AF616C}" presName="hierChild3" presStyleCnt="0"/>
      <dgm:spPr/>
    </dgm:pt>
  </dgm:ptLst>
  <dgm:cxnLst>
    <dgm:cxn modelId="{98569311-EE45-4F84-A4D4-FABF55FEBFD5}" type="presOf" srcId="{B3B111DF-2100-4E1E-98AD-0525B9AF616C}" destId="{00317C77-40DB-4A4C-A113-8E83179C3DFD}" srcOrd="1" destOrd="0" presId="urn:microsoft.com/office/officeart/2005/8/layout/orgChart1"/>
    <dgm:cxn modelId="{F1E3D91B-E24A-4432-B146-DE661F06D2DB}" srcId="{B3B111DF-2100-4E1E-98AD-0525B9AF616C}" destId="{F2E2EDED-447D-42D3-AA51-E0C408677BFF}" srcOrd="0" destOrd="0" parTransId="{9B4128F7-CD5D-4ABB-8479-F7027C8D7608}" sibTransId="{C9A24397-28F0-4537-8DEF-47A2EEF4E963}"/>
    <dgm:cxn modelId="{D5667D1D-2291-44E6-80A3-A06226382644}" type="presOf" srcId="{F2E2EDED-447D-42D3-AA51-E0C408677BFF}" destId="{30698B14-2615-4405-A88A-2933D96D6CA8}" srcOrd="1" destOrd="0" presId="urn:microsoft.com/office/officeart/2005/8/layout/orgChart1"/>
    <dgm:cxn modelId="{6B478E27-CA80-4CDB-AC03-AC3C1F20335D}" type="presOf" srcId="{39050881-E254-43EF-8F23-F2770094EAD6}" destId="{75B679C6-ED78-4265-B6CF-43F598DEFDEE}" srcOrd="0" destOrd="0" presId="urn:microsoft.com/office/officeart/2005/8/layout/orgChart1"/>
    <dgm:cxn modelId="{4DBA4466-762D-4B8D-90DA-9811B365B166}" type="presOf" srcId="{39050881-E254-43EF-8F23-F2770094EAD6}" destId="{E42950C6-6AD8-4245-A75B-D0254A2E5EC9}" srcOrd="1" destOrd="0" presId="urn:microsoft.com/office/officeart/2005/8/layout/orgChart1"/>
    <dgm:cxn modelId="{0FD06D6D-552C-409D-82F5-A7AF5C0ACBA9}" type="presOf" srcId="{E97C805F-CE84-4660-860E-15EFE72B54A4}" destId="{1C05509E-1FC7-4E0E-A719-DE959B76FAD9}" srcOrd="0" destOrd="0" presId="urn:microsoft.com/office/officeart/2005/8/layout/orgChart1"/>
    <dgm:cxn modelId="{32AF2A9C-693A-462C-91B4-353C4FE2FB1C}" type="presOf" srcId="{9B4128F7-CD5D-4ABB-8479-F7027C8D7608}" destId="{7D202BD8-DC92-41CC-84AD-D70EC0D70836}" srcOrd="0" destOrd="0" presId="urn:microsoft.com/office/officeart/2005/8/layout/orgChart1"/>
    <dgm:cxn modelId="{3CC938AA-1124-4538-BB3C-C1FE413478D5}" type="presOf" srcId="{F2E2EDED-447D-42D3-AA51-E0C408677BFF}" destId="{A6A2B3A6-3638-4F10-9DB0-95226876E22E}" srcOrd="0" destOrd="0" presId="urn:microsoft.com/office/officeart/2005/8/layout/orgChart1"/>
    <dgm:cxn modelId="{5CE5E4AE-1BDC-438E-81D8-9EEE5697E394}" srcId="{B3B111DF-2100-4E1E-98AD-0525B9AF616C}" destId="{39050881-E254-43EF-8F23-F2770094EAD6}" srcOrd="1" destOrd="0" parTransId="{E97C805F-CE84-4660-860E-15EFE72B54A4}" sibTransId="{DBE40C83-EE0A-4F84-AE6C-0165D9183900}"/>
    <dgm:cxn modelId="{67625CB1-616E-4807-ADD3-5FB8F60A572A}" type="presOf" srcId="{826A15C1-C0E2-4B65-B94C-E1E24977B9CE}" destId="{E3A6E095-032A-4AC0-8147-D4E221C3AB84}" srcOrd="0" destOrd="0" presId="urn:microsoft.com/office/officeart/2005/8/layout/orgChart1"/>
    <dgm:cxn modelId="{6F512AEF-640F-4B0F-89F2-810CBAB5FB4C}" type="presOf" srcId="{B3B111DF-2100-4E1E-98AD-0525B9AF616C}" destId="{464F0CBD-689A-4D5B-8FCB-B962B056BDD9}" srcOrd="0" destOrd="0" presId="urn:microsoft.com/office/officeart/2005/8/layout/orgChart1"/>
    <dgm:cxn modelId="{6979F0FA-0E7D-4684-B78F-6E06AD964BB6}" srcId="{826A15C1-C0E2-4B65-B94C-E1E24977B9CE}" destId="{B3B111DF-2100-4E1E-98AD-0525B9AF616C}" srcOrd="0" destOrd="0" parTransId="{744C6E1C-0EEF-4436-977E-0FC61D883314}" sibTransId="{03832021-A49E-4B92-8568-74E2FC96BA95}"/>
    <dgm:cxn modelId="{4AB71260-8442-46E3-A116-01764EFBDA57}" type="presParOf" srcId="{E3A6E095-032A-4AC0-8147-D4E221C3AB84}" destId="{1F2642A5-762B-4DB8-B709-9169ACE694BC}" srcOrd="0" destOrd="0" presId="urn:microsoft.com/office/officeart/2005/8/layout/orgChart1"/>
    <dgm:cxn modelId="{5175D340-9382-40C2-901A-17AECC9CE248}" type="presParOf" srcId="{1F2642A5-762B-4DB8-B709-9169ACE694BC}" destId="{A3376473-DA9B-4232-9351-98C093D6CC20}" srcOrd="0" destOrd="0" presId="urn:microsoft.com/office/officeart/2005/8/layout/orgChart1"/>
    <dgm:cxn modelId="{0456D107-459A-4939-920B-0ED3DC233B4A}" type="presParOf" srcId="{A3376473-DA9B-4232-9351-98C093D6CC20}" destId="{464F0CBD-689A-4D5B-8FCB-B962B056BDD9}" srcOrd="0" destOrd="0" presId="urn:microsoft.com/office/officeart/2005/8/layout/orgChart1"/>
    <dgm:cxn modelId="{D1545E6E-E852-46B6-9CF0-664590D61474}" type="presParOf" srcId="{A3376473-DA9B-4232-9351-98C093D6CC20}" destId="{00317C77-40DB-4A4C-A113-8E83179C3DFD}" srcOrd="1" destOrd="0" presId="urn:microsoft.com/office/officeart/2005/8/layout/orgChart1"/>
    <dgm:cxn modelId="{7320E7FE-37FD-4C3B-BAFD-4917F0528519}" type="presParOf" srcId="{1F2642A5-762B-4DB8-B709-9169ACE694BC}" destId="{B4155221-D7C7-4D75-9241-91151E330CF1}" srcOrd="1" destOrd="0" presId="urn:microsoft.com/office/officeart/2005/8/layout/orgChart1"/>
    <dgm:cxn modelId="{49E46AB8-7AA9-4204-B93D-579B6E1D9717}" type="presParOf" srcId="{B4155221-D7C7-4D75-9241-91151E330CF1}" destId="{7D202BD8-DC92-41CC-84AD-D70EC0D70836}" srcOrd="0" destOrd="0" presId="urn:microsoft.com/office/officeart/2005/8/layout/orgChart1"/>
    <dgm:cxn modelId="{2FE0FC0A-EA6C-4A22-93E1-0A04F62D164B}" type="presParOf" srcId="{B4155221-D7C7-4D75-9241-91151E330CF1}" destId="{A294E20B-D5D5-4824-AF40-F6AB6494CF1F}" srcOrd="1" destOrd="0" presId="urn:microsoft.com/office/officeart/2005/8/layout/orgChart1"/>
    <dgm:cxn modelId="{B0C462C7-1349-4529-8F65-FA29D5501780}" type="presParOf" srcId="{A294E20B-D5D5-4824-AF40-F6AB6494CF1F}" destId="{8260F5C9-86F4-41AF-8DEC-E88963524B76}" srcOrd="0" destOrd="0" presId="urn:microsoft.com/office/officeart/2005/8/layout/orgChart1"/>
    <dgm:cxn modelId="{5315B6D6-2A4F-42D9-80B9-E2AF6CA2B459}" type="presParOf" srcId="{8260F5C9-86F4-41AF-8DEC-E88963524B76}" destId="{A6A2B3A6-3638-4F10-9DB0-95226876E22E}" srcOrd="0" destOrd="0" presId="urn:microsoft.com/office/officeart/2005/8/layout/orgChart1"/>
    <dgm:cxn modelId="{9EE37FE7-4100-4900-BD5C-A0CB931B25CB}" type="presParOf" srcId="{8260F5C9-86F4-41AF-8DEC-E88963524B76}" destId="{30698B14-2615-4405-A88A-2933D96D6CA8}" srcOrd="1" destOrd="0" presId="urn:microsoft.com/office/officeart/2005/8/layout/orgChart1"/>
    <dgm:cxn modelId="{D4F6477C-BCE6-4941-AE44-9303A3F8F674}" type="presParOf" srcId="{A294E20B-D5D5-4824-AF40-F6AB6494CF1F}" destId="{172EFEA4-23EE-4B22-AF1D-BF336CF989A5}" srcOrd="1" destOrd="0" presId="urn:microsoft.com/office/officeart/2005/8/layout/orgChart1"/>
    <dgm:cxn modelId="{47B8AC05-74A7-419C-A2A4-3F9DDB784AEF}" type="presParOf" srcId="{A294E20B-D5D5-4824-AF40-F6AB6494CF1F}" destId="{054AA6E2-B021-4D15-8131-D7FDA11E4A6C}" srcOrd="2" destOrd="0" presId="urn:microsoft.com/office/officeart/2005/8/layout/orgChart1"/>
    <dgm:cxn modelId="{1A9CC3FF-3086-438A-8139-0AD498D47BA1}" type="presParOf" srcId="{B4155221-D7C7-4D75-9241-91151E330CF1}" destId="{1C05509E-1FC7-4E0E-A719-DE959B76FAD9}" srcOrd="2" destOrd="0" presId="urn:microsoft.com/office/officeart/2005/8/layout/orgChart1"/>
    <dgm:cxn modelId="{73332AEB-DA01-4B09-BF18-A15B83561BF9}" type="presParOf" srcId="{B4155221-D7C7-4D75-9241-91151E330CF1}" destId="{453498BA-65C5-43AD-9078-B657109E7C7A}" srcOrd="3" destOrd="0" presId="urn:microsoft.com/office/officeart/2005/8/layout/orgChart1"/>
    <dgm:cxn modelId="{C6DEA3F9-194A-408D-90FB-6E6218424280}" type="presParOf" srcId="{453498BA-65C5-43AD-9078-B657109E7C7A}" destId="{1F48655D-1466-4126-BB5A-517FD48F4146}" srcOrd="0" destOrd="0" presId="urn:microsoft.com/office/officeart/2005/8/layout/orgChart1"/>
    <dgm:cxn modelId="{84E839F2-76ED-446D-8A1D-6549805974D5}" type="presParOf" srcId="{1F48655D-1466-4126-BB5A-517FD48F4146}" destId="{75B679C6-ED78-4265-B6CF-43F598DEFDEE}" srcOrd="0" destOrd="0" presId="urn:microsoft.com/office/officeart/2005/8/layout/orgChart1"/>
    <dgm:cxn modelId="{8D8638EB-2C9F-4F6C-B9EC-ACB99571D356}" type="presParOf" srcId="{1F48655D-1466-4126-BB5A-517FD48F4146}" destId="{E42950C6-6AD8-4245-A75B-D0254A2E5EC9}" srcOrd="1" destOrd="0" presId="urn:microsoft.com/office/officeart/2005/8/layout/orgChart1"/>
    <dgm:cxn modelId="{EC3CB17B-59F1-4BA9-9FA7-2BE56EA0CE19}" type="presParOf" srcId="{453498BA-65C5-43AD-9078-B657109E7C7A}" destId="{E9303BAC-51C4-458E-BC99-5C617D5A9FB9}" srcOrd="1" destOrd="0" presId="urn:microsoft.com/office/officeart/2005/8/layout/orgChart1"/>
    <dgm:cxn modelId="{D0A67FBE-0892-44B2-81E1-F5A25C695F3A}" type="presParOf" srcId="{453498BA-65C5-43AD-9078-B657109E7C7A}" destId="{28C85B61-94C0-42A9-A49C-BF395F49B320}" srcOrd="2" destOrd="0" presId="urn:microsoft.com/office/officeart/2005/8/layout/orgChart1"/>
    <dgm:cxn modelId="{7ED4CFC1-681E-4DD0-8967-BA7F925CAEEC}" type="presParOf" srcId="{1F2642A5-762B-4DB8-B709-9169ACE694BC}" destId="{DCEF531F-8432-4467-BBAB-7DF5985674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26A15C1-C0E2-4B65-B94C-E1E24977B9CE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3B111DF-2100-4E1E-98AD-0525B9AF616C}">
      <dgm:prSet phldrT="[Text]" custT="1"/>
      <dgm:spPr>
        <a:solidFill>
          <a:srgbClr val="F3E8F8"/>
        </a:solidFill>
        <a:ln w="19050">
          <a:solidFill>
            <a:srgbClr val="6D2D8F"/>
          </a:solidFill>
        </a:ln>
      </dgm:spPr>
      <dgm:t>
        <a:bodyPr/>
        <a:lstStyle/>
        <a:p>
          <a:r>
            <a:rPr lang="en-GB" sz="3200" b="1" dirty="0">
              <a:solidFill>
                <a:schemeClr val="tx1"/>
              </a:solidFill>
              <a:latin typeface="Sassoon Infant Std" panose="020B0503020103030203" pitchFamily="34" charset="0"/>
            </a:rPr>
            <a:t>science</a:t>
          </a:r>
        </a:p>
      </dgm:t>
    </dgm:pt>
    <dgm:pt modelId="{744C6E1C-0EEF-4436-977E-0FC61D883314}" type="parTrans" cxnId="{6979F0FA-0E7D-4684-B78F-6E06AD964BB6}">
      <dgm:prSet/>
      <dgm:spPr/>
      <dgm:t>
        <a:bodyPr/>
        <a:lstStyle/>
        <a:p>
          <a:endParaRPr lang="en-GB"/>
        </a:p>
      </dgm:t>
    </dgm:pt>
    <dgm:pt modelId="{03832021-A49E-4B92-8568-74E2FC96BA95}" type="sibTrans" cxnId="{6979F0FA-0E7D-4684-B78F-6E06AD964BB6}">
      <dgm:prSet/>
      <dgm:spPr/>
      <dgm:t>
        <a:bodyPr/>
        <a:lstStyle/>
        <a:p>
          <a:endParaRPr lang="en-GB"/>
        </a:p>
      </dgm:t>
    </dgm:pt>
    <dgm:pt modelId="{F2E2EDED-447D-42D3-AA51-E0C408677BFF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3200" dirty="0">
              <a:solidFill>
                <a:schemeClr val="tx1"/>
              </a:solidFill>
              <a:latin typeface="Sassoon Infant Std" panose="020B0503020103030203" pitchFamily="34" charset="0"/>
            </a:rPr>
            <a:t>scientist</a:t>
          </a:r>
        </a:p>
      </dgm:t>
    </dgm:pt>
    <dgm:pt modelId="{9B4128F7-CD5D-4ABB-8479-F7027C8D7608}" type="parTrans" cxnId="{F1E3D91B-E24A-4432-B146-DE661F06D2DB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C9A24397-28F0-4537-8DEF-47A2EEF4E963}" type="sibTrans" cxnId="{F1E3D91B-E24A-4432-B146-DE661F06D2DB}">
      <dgm:prSet/>
      <dgm:spPr/>
      <dgm:t>
        <a:bodyPr/>
        <a:lstStyle/>
        <a:p>
          <a:endParaRPr lang="en-GB"/>
        </a:p>
      </dgm:t>
    </dgm:pt>
    <dgm:pt modelId="{39050881-E254-43EF-8F23-F2770094EAD6}">
      <dgm:prSet phldrT="[Text]" custT="1"/>
      <dgm:spPr>
        <a:noFill/>
        <a:ln w="19050">
          <a:solidFill>
            <a:srgbClr val="6D2D8F"/>
          </a:solidFill>
        </a:ln>
      </dgm:spPr>
      <dgm:t>
        <a:bodyPr/>
        <a:lstStyle/>
        <a:p>
          <a:r>
            <a:rPr lang="en-GB" sz="3200" dirty="0">
              <a:solidFill>
                <a:schemeClr val="tx1"/>
              </a:solidFill>
              <a:latin typeface="Sassoon Infant Std" panose="020B0503020103030203" pitchFamily="34" charset="0"/>
            </a:rPr>
            <a:t>scientific</a:t>
          </a:r>
        </a:p>
      </dgm:t>
    </dgm:pt>
    <dgm:pt modelId="{E97C805F-CE84-4660-860E-15EFE72B54A4}" type="parTrans" cxnId="{5CE5E4AE-1BDC-438E-81D8-9EEE5697E394}">
      <dgm:prSet/>
      <dgm:spPr>
        <a:ln w="19050">
          <a:solidFill>
            <a:srgbClr val="6D2D8F"/>
          </a:solidFill>
        </a:ln>
      </dgm:spPr>
      <dgm:t>
        <a:bodyPr/>
        <a:lstStyle/>
        <a:p>
          <a:endParaRPr lang="en-GB"/>
        </a:p>
      </dgm:t>
    </dgm:pt>
    <dgm:pt modelId="{DBE40C83-EE0A-4F84-AE6C-0165D9183900}" type="sibTrans" cxnId="{5CE5E4AE-1BDC-438E-81D8-9EEE5697E394}">
      <dgm:prSet/>
      <dgm:spPr/>
      <dgm:t>
        <a:bodyPr/>
        <a:lstStyle/>
        <a:p>
          <a:endParaRPr lang="en-GB"/>
        </a:p>
      </dgm:t>
    </dgm:pt>
    <dgm:pt modelId="{E3A6E095-032A-4AC0-8147-D4E221C3AB84}" type="pres">
      <dgm:prSet presAssocID="{826A15C1-C0E2-4B65-B94C-E1E24977B9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F2642A5-762B-4DB8-B709-9169ACE694BC}" type="pres">
      <dgm:prSet presAssocID="{B3B111DF-2100-4E1E-98AD-0525B9AF616C}" presName="hierRoot1" presStyleCnt="0">
        <dgm:presLayoutVars>
          <dgm:hierBranch val="init"/>
        </dgm:presLayoutVars>
      </dgm:prSet>
      <dgm:spPr/>
    </dgm:pt>
    <dgm:pt modelId="{A3376473-DA9B-4232-9351-98C093D6CC20}" type="pres">
      <dgm:prSet presAssocID="{B3B111DF-2100-4E1E-98AD-0525B9AF616C}" presName="rootComposite1" presStyleCnt="0"/>
      <dgm:spPr/>
    </dgm:pt>
    <dgm:pt modelId="{464F0CBD-689A-4D5B-8FCB-B962B056BDD9}" type="pres">
      <dgm:prSet presAssocID="{B3B111DF-2100-4E1E-98AD-0525B9AF616C}" presName="rootText1" presStyleLbl="node0" presStyleIdx="0" presStyleCnt="1" custLinFactNeighborX="0">
        <dgm:presLayoutVars>
          <dgm:chPref val="3"/>
        </dgm:presLayoutVars>
      </dgm:prSet>
      <dgm:spPr/>
    </dgm:pt>
    <dgm:pt modelId="{00317C77-40DB-4A4C-A113-8E83179C3DFD}" type="pres">
      <dgm:prSet presAssocID="{B3B111DF-2100-4E1E-98AD-0525B9AF616C}" presName="rootConnector1" presStyleLbl="node1" presStyleIdx="0" presStyleCnt="0"/>
      <dgm:spPr/>
    </dgm:pt>
    <dgm:pt modelId="{B4155221-D7C7-4D75-9241-91151E330CF1}" type="pres">
      <dgm:prSet presAssocID="{B3B111DF-2100-4E1E-98AD-0525B9AF616C}" presName="hierChild2" presStyleCnt="0"/>
      <dgm:spPr/>
    </dgm:pt>
    <dgm:pt modelId="{7D202BD8-DC92-41CC-84AD-D70EC0D70836}" type="pres">
      <dgm:prSet presAssocID="{9B4128F7-CD5D-4ABB-8479-F7027C8D7608}" presName="Name37" presStyleLbl="parChTrans1D2" presStyleIdx="0" presStyleCnt="2"/>
      <dgm:spPr/>
    </dgm:pt>
    <dgm:pt modelId="{A294E20B-D5D5-4824-AF40-F6AB6494CF1F}" type="pres">
      <dgm:prSet presAssocID="{F2E2EDED-447D-42D3-AA51-E0C408677BFF}" presName="hierRoot2" presStyleCnt="0">
        <dgm:presLayoutVars>
          <dgm:hierBranch val="init"/>
        </dgm:presLayoutVars>
      </dgm:prSet>
      <dgm:spPr/>
    </dgm:pt>
    <dgm:pt modelId="{8260F5C9-86F4-41AF-8DEC-E88963524B76}" type="pres">
      <dgm:prSet presAssocID="{F2E2EDED-447D-42D3-AA51-E0C408677BFF}" presName="rootComposite" presStyleCnt="0"/>
      <dgm:spPr/>
    </dgm:pt>
    <dgm:pt modelId="{A6A2B3A6-3638-4F10-9DB0-95226876E22E}" type="pres">
      <dgm:prSet presAssocID="{F2E2EDED-447D-42D3-AA51-E0C408677BFF}" presName="rootText" presStyleLbl="node2" presStyleIdx="0" presStyleCnt="2" custScaleY="87170">
        <dgm:presLayoutVars>
          <dgm:chPref val="3"/>
        </dgm:presLayoutVars>
      </dgm:prSet>
      <dgm:spPr/>
    </dgm:pt>
    <dgm:pt modelId="{30698B14-2615-4405-A88A-2933D96D6CA8}" type="pres">
      <dgm:prSet presAssocID="{F2E2EDED-447D-42D3-AA51-E0C408677BFF}" presName="rootConnector" presStyleLbl="node2" presStyleIdx="0" presStyleCnt="2"/>
      <dgm:spPr/>
    </dgm:pt>
    <dgm:pt modelId="{172EFEA4-23EE-4B22-AF1D-BF336CF989A5}" type="pres">
      <dgm:prSet presAssocID="{F2E2EDED-447D-42D3-AA51-E0C408677BFF}" presName="hierChild4" presStyleCnt="0"/>
      <dgm:spPr/>
    </dgm:pt>
    <dgm:pt modelId="{054AA6E2-B021-4D15-8131-D7FDA11E4A6C}" type="pres">
      <dgm:prSet presAssocID="{F2E2EDED-447D-42D3-AA51-E0C408677BFF}" presName="hierChild5" presStyleCnt="0"/>
      <dgm:spPr/>
    </dgm:pt>
    <dgm:pt modelId="{1C05509E-1FC7-4E0E-A719-DE959B76FAD9}" type="pres">
      <dgm:prSet presAssocID="{E97C805F-CE84-4660-860E-15EFE72B54A4}" presName="Name37" presStyleLbl="parChTrans1D2" presStyleIdx="1" presStyleCnt="2"/>
      <dgm:spPr/>
    </dgm:pt>
    <dgm:pt modelId="{453498BA-65C5-43AD-9078-B657109E7C7A}" type="pres">
      <dgm:prSet presAssocID="{39050881-E254-43EF-8F23-F2770094EAD6}" presName="hierRoot2" presStyleCnt="0">
        <dgm:presLayoutVars>
          <dgm:hierBranch val="init"/>
        </dgm:presLayoutVars>
      </dgm:prSet>
      <dgm:spPr/>
    </dgm:pt>
    <dgm:pt modelId="{1F48655D-1466-4126-BB5A-517FD48F4146}" type="pres">
      <dgm:prSet presAssocID="{39050881-E254-43EF-8F23-F2770094EAD6}" presName="rootComposite" presStyleCnt="0"/>
      <dgm:spPr/>
    </dgm:pt>
    <dgm:pt modelId="{75B679C6-ED78-4265-B6CF-43F598DEFDEE}" type="pres">
      <dgm:prSet presAssocID="{39050881-E254-43EF-8F23-F2770094EAD6}" presName="rootText" presStyleLbl="node2" presStyleIdx="1" presStyleCnt="2" custScaleY="87170">
        <dgm:presLayoutVars>
          <dgm:chPref val="3"/>
        </dgm:presLayoutVars>
      </dgm:prSet>
      <dgm:spPr/>
    </dgm:pt>
    <dgm:pt modelId="{E42950C6-6AD8-4245-A75B-D0254A2E5EC9}" type="pres">
      <dgm:prSet presAssocID="{39050881-E254-43EF-8F23-F2770094EAD6}" presName="rootConnector" presStyleLbl="node2" presStyleIdx="1" presStyleCnt="2"/>
      <dgm:spPr/>
    </dgm:pt>
    <dgm:pt modelId="{E9303BAC-51C4-458E-BC99-5C617D5A9FB9}" type="pres">
      <dgm:prSet presAssocID="{39050881-E254-43EF-8F23-F2770094EAD6}" presName="hierChild4" presStyleCnt="0"/>
      <dgm:spPr/>
    </dgm:pt>
    <dgm:pt modelId="{28C85B61-94C0-42A9-A49C-BF395F49B320}" type="pres">
      <dgm:prSet presAssocID="{39050881-E254-43EF-8F23-F2770094EAD6}" presName="hierChild5" presStyleCnt="0"/>
      <dgm:spPr/>
    </dgm:pt>
    <dgm:pt modelId="{DCEF531F-8432-4467-BBAB-7DF5985674FA}" type="pres">
      <dgm:prSet presAssocID="{B3B111DF-2100-4E1E-98AD-0525B9AF616C}" presName="hierChild3" presStyleCnt="0"/>
      <dgm:spPr/>
    </dgm:pt>
  </dgm:ptLst>
  <dgm:cxnLst>
    <dgm:cxn modelId="{98569311-EE45-4F84-A4D4-FABF55FEBFD5}" type="presOf" srcId="{B3B111DF-2100-4E1E-98AD-0525B9AF616C}" destId="{00317C77-40DB-4A4C-A113-8E83179C3DFD}" srcOrd="1" destOrd="0" presId="urn:microsoft.com/office/officeart/2005/8/layout/orgChart1"/>
    <dgm:cxn modelId="{F1E3D91B-E24A-4432-B146-DE661F06D2DB}" srcId="{B3B111DF-2100-4E1E-98AD-0525B9AF616C}" destId="{F2E2EDED-447D-42D3-AA51-E0C408677BFF}" srcOrd="0" destOrd="0" parTransId="{9B4128F7-CD5D-4ABB-8479-F7027C8D7608}" sibTransId="{C9A24397-28F0-4537-8DEF-47A2EEF4E963}"/>
    <dgm:cxn modelId="{D5667D1D-2291-44E6-80A3-A06226382644}" type="presOf" srcId="{F2E2EDED-447D-42D3-AA51-E0C408677BFF}" destId="{30698B14-2615-4405-A88A-2933D96D6CA8}" srcOrd="1" destOrd="0" presId="urn:microsoft.com/office/officeart/2005/8/layout/orgChart1"/>
    <dgm:cxn modelId="{6B478E27-CA80-4CDB-AC03-AC3C1F20335D}" type="presOf" srcId="{39050881-E254-43EF-8F23-F2770094EAD6}" destId="{75B679C6-ED78-4265-B6CF-43F598DEFDEE}" srcOrd="0" destOrd="0" presId="urn:microsoft.com/office/officeart/2005/8/layout/orgChart1"/>
    <dgm:cxn modelId="{4DBA4466-762D-4B8D-90DA-9811B365B166}" type="presOf" srcId="{39050881-E254-43EF-8F23-F2770094EAD6}" destId="{E42950C6-6AD8-4245-A75B-D0254A2E5EC9}" srcOrd="1" destOrd="0" presId="urn:microsoft.com/office/officeart/2005/8/layout/orgChart1"/>
    <dgm:cxn modelId="{0FD06D6D-552C-409D-82F5-A7AF5C0ACBA9}" type="presOf" srcId="{E97C805F-CE84-4660-860E-15EFE72B54A4}" destId="{1C05509E-1FC7-4E0E-A719-DE959B76FAD9}" srcOrd="0" destOrd="0" presId="urn:microsoft.com/office/officeart/2005/8/layout/orgChart1"/>
    <dgm:cxn modelId="{32AF2A9C-693A-462C-91B4-353C4FE2FB1C}" type="presOf" srcId="{9B4128F7-CD5D-4ABB-8479-F7027C8D7608}" destId="{7D202BD8-DC92-41CC-84AD-D70EC0D70836}" srcOrd="0" destOrd="0" presId="urn:microsoft.com/office/officeart/2005/8/layout/orgChart1"/>
    <dgm:cxn modelId="{3CC938AA-1124-4538-BB3C-C1FE413478D5}" type="presOf" srcId="{F2E2EDED-447D-42D3-AA51-E0C408677BFF}" destId="{A6A2B3A6-3638-4F10-9DB0-95226876E22E}" srcOrd="0" destOrd="0" presId="urn:microsoft.com/office/officeart/2005/8/layout/orgChart1"/>
    <dgm:cxn modelId="{5CE5E4AE-1BDC-438E-81D8-9EEE5697E394}" srcId="{B3B111DF-2100-4E1E-98AD-0525B9AF616C}" destId="{39050881-E254-43EF-8F23-F2770094EAD6}" srcOrd="1" destOrd="0" parTransId="{E97C805F-CE84-4660-860E-15EFE72B54A4}" sibTransId="{DBE40C83-EE0A-4F84-AE6C-0165D9183900}"/>
    <dgm:cxn modelId="{67625CB1-616E-4807-ADD3-5FB8F60A572A}" type="presOf" srcId="{826A15C1-C0E2-4B65-B94C-E1E24977B9CE}" destId="{E3A6E095-032A-4AC0-8147-D4E221C3AB84}" srcOrd="0" destOrd="0" presId="urn:microsoft.com/office/officeart/2005/8/layout/orgChart1"/>
    <dgm:cxn modelId="{6F512AEF-640F-4B0F-89F2-810CBAB5FB4C}" type="presOf" srcId="{B3B111DF-2100-4E1E-98AD-0525B9AF616C}" destId="{464F0CBD-689A-4D5B-8FCB-B962B056BDD9}" srcOrd="0" destOrd="0" presId="urn:microsoft.com/office/officeart/2005/8/layout/orgChart1"/>
    <dgm:cxn modelId="{6979F0FA-0E7D-4684-B78F-6E06AD964BB6}" srcId="{826A15C1-C0E2-4B65-B94C-E1E24977B9CE}" destId="{B3B111DF-2100-4E1E-98AD-0525B9AF616C}" srcOrd="0" destOrd="0" parTransId="{744C6E1C-0EEF-4436-977E-0FC61D883314}" sibTransId="{03832021-A49E-4B92-8568-74E2FC96BA95}"/>
    <dgm:cxn modelId="{4AB71260-8442-46E3-A116-01764EFBDA57}" type="presParOf" srcId="{E3A6E095-032A-4AC0-8147-D4E221C3AB84}" destId="{1F2642A5-762B-4DB8-B709-9169ACE694BC}" srcOrd="0" destOrd="0" presId="urn:microsoft.com/office/officeart/2005/8/layout/orgChart1"/>
    <dgm:cxn modelId="{5175D340-9382-40C2-901A-17AECC9CE248}" type="presParOf" srcId="{1F2642A5-762B-4DB8-B709-9169ACE694BC}" destId="{A3376473-DA9B-4232-9351-98C093D6CC20}" srcOrd="0" destOrd="0" presId="urn:microsoft.com/office/officeart/2005/8/layout/orgChart1"/>
    <dgm:cxn modelId="{0456D107-459A-4939-920B-0ED3DC233B4A}" type="presParOf" srcId="{A3376473-DA9B-4232-9351-98C093D6CC20}" destId="{464F0CBD-689A-4D5B-8FCB-B962B056BDD9}" srcOrd="0" destOrd="0" presId="urn:microsoft.com/office/officeart/2005/8/layout/orgChart1"/>
    <dgm:cxn modelId="{D1545E6E-E852-46B6-9CF0-664590D61474}" type="presParOf" srcId="{A3376473-DA9B-4232-9351-98C093D6CC20}" destId="{00317C77-40DB-4A4C-A113-8E83179C3DFD}" srcOrd="1" destOrd="0" presId="urn:microsoft.com/office/officeart/2005/8/layout/orgChart1"/>
    <dgm:cxn modelId="{7320E7FE-37FD-4C3B-BAFD-4917F0528519}" type="presParOf" srcId="{1F2642A5-762B-4DB8-B709-9169ACE694BC}" destId="{B4155221-D7C7-4D75-9241-91151E330CF1}" srcOrd="1" destOrd="0" presId="urn:microsoft.com/office/officeart/2005/8/layout/orgChart1"/>
    <dgm:cxn modelId="{49E46AB8-7AA9-4204-B93D-579B6E1D9717}" type="presParOf" srcId="{B4155221-D7C7-4D75-9241-91151E330CF1}" destId="{7D202BD8-DC92-41CC-84AD-D70EC0D70836}" srcOrd="0" destOrd="0" presId="urn:microsoft.com/office/officeart/2005/8/layout/orgChart1"/>
    <dgm:cxn modelId="{2FE0FC0A-EA6C-4A22-93E1-0A04F62D164B}" type="presParOf" srcId="{B4155221-D7C7-4D75-9241-91151E330CF1}" destId="{A294E20B-D5D5-4824-AF40-F6AB6494CF1F}" srcOrd="1" destOrd="0" presId="urn:microsoft.com/office/officeart/2005/8/layout/orgChart1"/>
    <dgm:cxn modelId="{B0C462C7-1349-4529-8F65-FA29D5501780}" type="presParOf" srcId="{A294E20B-D5D5-4824-AF40-F6AB6494CF1F}" destId="{8260F5C9-86F4-41AF-8DEC-E88963524B76}" srcOrd="0" destOrd="0" presId="urn:microsoft.com/office/officeart/2005/8/layout/orgChart1"/>
    <dgm:cxn modelId="{5315B6D6-2A4F-42D9-80B9-E2AF6CA2B459}" type="presParOf" srcId="{8260F5C9-86F4-41AF-8DEC-E88963524B76}" destId="{A6A2B3A6-3638-4F10-9DB0-95226876E22E}" srcOrd="0" destOrd="0" presId="urn:microsoft.com/office/officeart/2005/8/layout/orgChart1"/>
    <dgm:cxn modelId="{9EE37FE7-4100-4900-BD5C-A0CB931B25CB}" type="presParOf" srcId="{8260F5C9-86F4-41AF-8DEC-E88963524B76}" destId="{30698B14-2615-4405-A88A-2933D96D6CA8}" srcOrd="1" destOrd="0" presId="urn:microsoft.com/office/officeart/2005/8/layout/orgChart1"/>
    <dgm:cxn modelId="{D4F6477C-BCE6-4941-AE44-9303A3F8F674}" type="presParOf" srcId="{A294E20B-D5D5-4824-AF40-F6AB6494CF1F}" destId="{172EFEA4-23EE-4B22-AF1D-BF336CF989A5}" srcOrd="1" destOrd="0" presId="urn:microsoft.com/office/officeart/2005/8/layout/orgChart1"/>
    <dgm:cxn modelId="{47B8AC05-74A7-419C-A2A4-3F9DDB784AEF}" type="presParOf" srcId="{A294E20B-D5D5-4824-AF40-F6AB6494CF1F}" destId="{054AA6E2-B021-4D15-8131-D7FDA11E4A6C}" srcOrd="2" destOrd="0" presId="urn:microsoft.com/office/officeart/2005/8/layout/orgChart1"/>
    <dgm:cxn modelId="{1A9CC3FF-3086-438A-8139-0AD498D47BA1}" type="presParOf" srcId="{B4155221-D7C7-4D75-9241-91151E330CF1}" destId="{1C05509E-1FC7-4E0E-A719-DE959B76FAD9}" srcOrd="2" destOrd="0" presId="urn:microsoft.com/office/officeart/2005/8/layout/orgChart1"/>
    <dgm:cxn modelId="{73332AEB-DA01-4B09-BF18-A15B83561BF9}" type="presParOf" srcId="{B4155221-D7C7-4D75-9241-91151E330CF1}" destId="{453498BA-65C5-43AD-9078-B657109E7C7A}" srcOrd="3" destOrd="0" presId="urn:microsoft.com/office/officeart/2005/8/layout/orgChart1"/>
    <dgm:cxn modelId="{C6DEA3F9-194A-408D-90FB-6E6218424280}" type="presParOf" srcId="{453498BA-65C5-43AD-9078-B657109E7C7A}" destId="{1F48655D-1466-4126-BB5A-517FD48F4146}" srcOrd="0" destOrd="0" presId="urn:microsoft.com/office/officeart/2005/8/layout/orgChart1"/>
    <dgm:cxn modelId="{84E839F2-76ED-446D-8A1D-6549805974D5}" type="presParOf" srcId="{1F48655D-1466-4126-BB5A-517FD48F4146}" destId="{75B679C6-ED78-4265-B6CF-43F598DEFDEE}" srcOrd="0" destOrd="0" presId="urn:microsoft.com/office/officeart/2005/8/layout/orgChart1"/>
    <dgm:cxn modelId="{8D8638EB-2C9F-4F6C-B9EC-ACB99571D356}" type="presParOf" srcId="{1F48655D-1466-4126-BB5A-517FD48F4146}" destId="{E42950C6-6AD8-4245-A75B-D0254A2E5EC9}" srcOrd="1" destOrd="0" presId="urn:microsoft.com/office/officeart/2005/8/layout/orgChart1"/>
    <dgm:cxn modelId="{EC3CB17B-59F1-4BA9-9FA7-2BE56EA0CE19}" type="presParOf" srcId="{453498BA-65C5-43AD-9078-B657109E7C7A}" destId="{E9303BAC-51C4-458E-BC99-5C617D5A9FB9}" srcOrd="1" destOrd="0" presId="urn:microsoft.com/office/officeart/2005/8/layout/orgChart1"/>
    <dgm:cxn modelId="{D0A67FBE-0892-44B2-81E1-F5A25C695F3A}" type="presParOf" srcId="{453498BA-65C5-43AD-9078-B657109E7C7A}" destId="{28C85B61-94C0-42A9-A49C-BF395F49B320}" srcOrd="2" destOrd="0" presId="urn:microsoft.com/office/officeart/2005/8/layout/orgChart1"/>
    <dgm:cxn modelId="{7ED4CFC1-681E-4DD0-8967-BA7F925CAEEC}" type="presParOf" srcId="{1F2642A5-762B-4DB8-B709-9169ACE694BC}" destId="{DCEF531F-8432-4467-BBAB-7DF5985674F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5509E-1FC7-4E0E-A719-DE959B76FAD9}">
      <dsp:nvSpPr>
        <dsp:cNvPr id="0" name=""/>
        <dsp:cNvSpPr/>
      </dsp:nvSpPr>
      <dsp:spPr>
        <a:xfrm>
          <a:off x="2036618" y="1204737"/>
          <a:ext cx="1114533" cy="386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431"/>
              </a:lnTo>
              <a:lnTo>
                <a:pt x="1114533" y="193431"/>
              </a:lnTo>
              <a:lnTo>
                <a:pt x="1114533" y="386862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02BD8-DC92-41CC-84AD-D70EC0D70836}">
      <dsp:nvSpPr>
        <dsp:cNvPr id="0" name=""/>
        <dsp:cNvSpPr/>
      </dsp:nvSpPr>
      <dsp:spPr>
        <a:xfrm>
          <a:off x="922084" y="1204737"/>
          <a:ext cx="1114533" cy="386862"/>
        </a:xfrm>
        <a:custGeom>
          <a:avLst/>
          <a:gdLst/>
          <a:ahLst/>
          <a:cxnLst/>
          <a:rect l="0" t="0" r="0" b="0"/>
          <a:pathLst>
            <a:path>
              <a:moveTo>
                <a:pt x="1114533" y="0"/>
              </a:moveTo>
              <a:lnTo>
                <a:pt x="1114533" y="193431"/>
              </a:lnTo>
              <a:lnTo>
                <a:pt x="0" y="193431"/>
              </a:lnTo>
              <a:lnTo>
                <a:pt x="0" y="386862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4F0CBD-689A-4D5B-8FCB-B962B056BDD9}">
      <dsp:nvSpPr>
        <dsp:cNvPr id="0" name=""/>
        <dsp:cNvSpPr/>
      </dsp:nvSpPr>
      <dsp:spPr>
        <a:xfrm>
          <a:off x="1115515" y="283634"/>
          <a:ext cx="1842204" cy="921102"/>
        </a:xfrm>
        <a:prstGeom prst="rect">
          <a:avLst/>
        </a:prstGeom>
        <a:solidFill>
          <a:srgbClr val="F3E8F8"/>
        </a:solidFill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  <a:latin typeface="Sassoon Infant Std" panose="020B0503020103030203" pitchFamily="34" charset="0"/>
            </a:rPr>
            <a:t>ascend</a:t>
          </a:r>
        </a:p>
      </dsp:txBody>
      <dsp:txXfrm>
        <a:off x="1115515" y="283634"/>
        <a:ext cx="1842204" cy="921102"/>
      </dsp:txXfrm>
    </dsp:sp>
    <dsp:sp modelId="{A6A2B3A6-3638-4F10-9DB0-95226876E22E}">
      <dsp:nvSpPr>
        <dsp:cNvPr id="0" name=""/>
        <dsp:cNvSpPr/>
      </dsp:nvSpPr>
      <dsp:spPr>
        <a:xfrm>
          <a:off x="982" y="1591600"/>
          <a:ext cx="1842204" cy="802924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solidFill>
                <a:schemeClr val="tx1"/>
              </a:solidFill>
              <a:latin typeface="Sassoon Infant Std" panose="020B0503020103030203" pitchFamily="34" charset="0"/>
            </a:rPr>
            <a:t>ascending</a:t>
          </a:r>
        </a:p>
      </dsp:txBody>
      <dsp:txXfrm>
        <a:off x="982" y="1591600"/>
        <a:ext cx="1842204" cy="802924"/>
      </dsp:txXfrm>
    </dsp:sp>
    <dsp:sp modelId="{75B679C6-ED78-4265-B6CF-43F598DEFDEE}">
      <dsp:nvSpPr>
        <dsp:cNvPr id="0" name=""/>
        <dsp:cNvSpPr/>
      </dsp:nvSpPr>
      <dsp:spPr>
        <a:xfrm>
          <a:off x="2230049" y="1591600"/>
          <a:ext cx="1842204" cy="802924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solidFill>
                <a:schemeClr val="tx1"/>
              </a:solidFill>
              <a:latin typeface="Sassoon Infant Std" panose="020B0503020103030203" pitchFamily="34" charset="0"/>
            </a:rPr>
            <a:t>ascended</a:t>
          </a:r>
        </a:p>
      </dsp:txBody>
      <dsp:txXfrm>
        <a:off x="2230049" y="1591600"/>
        <a:ext cx="1842204" cy="8029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05509E-1FC7-4E0E-A719-DE959B76FAD9}">
      <dsp:nvSpPr>
        <dsp:cNvPr id="0" name=""/>
        <dsp:cNvSpPr/>
      </dsp:nvSpPr>
      <dsp:spPr>
        <a:xfrm>
          <a:off x="2036618" y="1204737"/>
          <a:ext cx="1114533" cy="386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3431"/>
              </a:lnTo>
              <a:lnTo>
                <a:pt x="1114533" y="193431"/>
              </a:lnTo>
              <a:lnTo>
                <a:pt x="1114533" y="386862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202BD8-DC92-41CC-84AD-D70EC0D70836}">
      <dsp:nvSpPr>
        <dsp:cNvPr id="0" name=""/>
        <dsp:cNvSpPr/>
      </dsp:nvSpPr>
      <dsp:spPr>
        <a:xfrm>
          <a:off x="922084" y="1204737"/>
          <a:ext cx="1114533" cy="386862"/>
        </a:xfrm>
        <a:custGeom>
          <a:avLst/>
          <a:gdLst/>
          <a:ahLst/>
          <a:cxnLst/>
          <a:rect l="0" t="0" r="0" b="0"/>
          <a:pathLst>
            <a:path>
              <a:moveTo>
                <a:pt x="1114533" y="0"/>
              </a:moveTo>
              <a:lnTo>
                <a:pt x="1114533" y="193431"/>
              </a:lnTo>
              <a:lnTo>
                <a:pt x="0" y="193431"/>
              </a:lnTo>
              <a:lnTo>
                <a:pt x="0" y="386862"/>
              </a:lnTo>
            </a:path>
          </a:pathLst>
        </a:cu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4F0CBD-689A-4D5B-8FCB-B962B056BDD9}">
      <dsp:nvSpPr>
        <dsp:cNvPr id="0" name=""/>
        <dsp:cNvSpPr/>
      </dsp:nvSpPr>
      <dsp:spPr>
        <a:xfrm>
          <a:off x="1115515" y="283634"/>
          <a:ext cx="1842204" cy="921102"/>
        </a:xfrm>
        <a:prstGeom prst="rect">
          <a:avLst/>
        </a:prstGeom>
        <a:solidFill>
          <a:srgbClr val="F3E8F8"/>
        </a:solidFill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tx1"/>
              </a:solidFill>
              <a:latin typeface="Sassoon Infant Std" panose="020B0503020103030203" pitchFamily="34" charset="0"/>
            </a:rPr>
            <a:t>science</a:t>
          </a:r>
        </a:p>
      </dsp:txBody>
      <dsp:txXfrm>
        <a:off x="1115515" y="283634"/>
        <a:ext cx="1842204" cy="921102"/>
      </dsp:txXfrm>
    </dsp:sp>
    <dsp:sp modelId="{A6A2B3A6-3638-4F10-9DB0-95226876E22E}">
      <dsp:nvSpPr>
        <dsp:cNvPr id="0" name=""/>
        <dsp:cNvSpPr/>
      </dsp:nvSpPr>
      <dsp:spPr>
        <a:xfrm>
          <a:off x="982" y="1591600"/>
          <a:ext cx="1842204" cy="802924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solidFill>
                <a:schemeClr val="tx1"/>
              </a:solidFill>
              <a:latin typeface="Sassoon Infant Std" panose="020B0503020103030203" pitchFamily="34" charset="0"/>
            </a:rPr>
            <a:t>scientist</a:t>
          </a:r>
        </a:p>
      </dsp:txBody>
      <dsp:txXfrm>
        <a:off x="982" y="1591600"/>
        <a:ext cx="1842204" cy="802924"/>
      </dsp:txXfrm>
    </dsp:sp>
    <dsp:sp modelId="{75B679C6-ED78-4265-B6CF-43F598DEFDEE}">
      <dsp:nvSpPr>
        <dsp:cNvPr id="0" name=""/>
        <dsp:cNvSpPr/>
      </dsp:nvSpPr>
      <dsp:spPr>
        <a:xfrm>
          <a:off x="2230049" y="1591600"/>
          <a:ext cx="1842204" cy="802924"/>
        </a:xfrm>
        <a:prstGeom prst="rect">
          <a:avLst/>
        </a:prstGeom>
        <a:noFill/>
        <a:ln w="19050" cap="flat" cmpd="sng" algn="ctr">
          <a:solidFill>
            <a:srgbClr val="6D2D8F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>
              <a:solidFill>
                <a:schemeClr val="tx1"/>
              </a:solidFill>
              <a:latin typeface="Sassoon Infant Std" panose="020B0503020103030203" pitchFamily="34" charset="0"/>
            </a:rPr>
            <a:t>scientific</a:t>
          </a:r>
        </a:p>
      </dsp:txBody>
      <dsp:txXfrm>
        <a:off x="2230049" y="1591600"/>
        <a:ext cx="1842204" cy="802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7CE77-EBE7-41AB-8D8C-AE8E5921B2A1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4947A9-0A8C-451E-8460-2EA0DEE7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74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603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996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233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52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157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6638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279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auto" latinLnBrk="0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583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auto" latinLnBrk="0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6278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7498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6861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5546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69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63450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6434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9422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040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8943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035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0520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4947A9-0A8C-451E-8460-2EA0DEE75AC3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061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C0309-B370-4B28-B2A3-D58ABB6BE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40FF00-F9F3-417A-B8C6-41747EC56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0A6357-182A-4EF1-8773-0CB8823D7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51CF43-06F9-4C86-8FBF-915A72E3E3F6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5AD0BC-0BE3-4245-ACEE-8D8267D02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5DA07-6B59-4636-98C2-3027B7F48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5422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4A1CD-1F27-4D2B-A9A0-50285C1A6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E2660-6837-4A26-96F8-28A186A39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42C623-A741-4A8B-BDB8-E3DE50E49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3AB30-0BA6-49DF-B849-605E44E0D99C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7CAC4B-99FD-4529-B607-6A73887CD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BA2A0-847B-4A97-9184-2AA53273A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960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66EB5-BEAE-451D-9ACA-4B5840150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AC4D7F-B294-4676-87E8-C2D0D9A2A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E5D2D-4B90-451F-92A9-B37F7ACD8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AA0AC-F04B-4B61-ABD8-58966993BE99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B139A-B095-420D-8A68-2422DBE9D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A1BD2-FE80-4339-8F51-67B3BDDA0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9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00C37-4CB1-41E1-94DD-3954ECC1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FEE72-70E5-4738-A4BF-38FE3CC5E2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444594-0E2F-4EA1-9615-9D9A12483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F78874-52E7-4D6C-84C3-234641B77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E5C2-6CDA-4801-ACF8-FDA91F4B8ED8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F2192-9252-4FCC-B16F-84E61DF25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8DEDE0-363F-41B1-9C38-024FCEEC4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80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E769C-014D-46EE-A4AE-28E59B938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620235-B4DA-483D-9FFC-17977E591B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F1B183-D0A5-411B-8FFF-40DC1240D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306D26-1DD4-423A-BDB8-1F5C73DD91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600DEF-43BF-4C09-9920-D0D178E793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A68828-5DEB-4783-859F-264279889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2FC89-6D84-4A3A-9383-B555614152D3}" type="datetime1">
              <a:rPr lang="en-GB" smtClean="0"/>
              <a:t>28/04/2026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E60921-3CE0-4367-AAA0-0A5A60D120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4092E02-751F-4BD0-8827-BDEA17BC1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05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838DA-A4C8-46B5-BF0C-7D0C725F4DA0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79731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Spotlight on spelling</a:t>
            </a:r>
            <a:endParaRPr lang="en-GB"/>
          </a:p>
        </p:txBody>
      </p:sp>
      <p:graphicFrame>
        <p:nvGraphicFramePr>
          <p:cNvPr id="12" name="Table 6">
            <a:extLst>
              <a:ext uri="{FF2B5EF4-FFF2-40B4-BE49-F238E27FC236}">
                <a16:creationId xmlns:a16="http://schemas.microsoft.com/office/drawing/2014/main" id="{48BAA5BD-D25E-46C7-8812-BE92CB8FB5E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507839286"/>
              </p:ext>
            </p:extLst>
          </p:nvPr>
        </p:nvGraphicFramePr>
        <p:xfrm>
          <a:off x="1533524" y="3441682"/>
          <a:ext cx="9115426" cy="2784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7713">
                  <a:extLst>
                    <a:ext uri="{9D8B030D-6E8A-4147-A177-3AD203B41FA5}">
                      <a16:colId xmlns:a16="http://schemas.microsoft.com/office/drawing/2014/main" val="3629606765"/>
                    </a:ext>
                  </a:extLst>
                </a:gridCol>
                <a:gridCol w="4557713">
                  <a:extLst>
                    <a:ext uri="{9D8B030D-6E8A-4147-A177-3AD203B41FA5}">
                      <a16:colId xmlns:a16="http://schemas.microsoft.com/office/drawing/2014/main" val="4242129537"/>
                    </a:ext>
                  </a:extLst>
                </a:gridCol>
              </a:tblGrid>
              <a:tr h="864000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400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2087208"/>
                  </a:ext>
                </a:extLst>
              </a:tr>
              <a:tr h="1483360"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 dirty="0"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567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3967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F965-923A-47C4-82E7-5CF29D806CA6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Shine a Light</a:t>
            </a:r>
            <a:endParaRPr lang="en-GB" sz="4400"/>
          </a:p>
        </p:txBody>
      </p:sp>
      <p:pic>
        <p:nvPicPr>
          <p:cNvPr id="8" name="Graphic 7" descr="Flashlight">
            <a:extLst>
              <a:ext uri="{FF2B5EF4-FFF2-40B4-BE49-F238E27FC236}">
                <a16:creationId xmlns:a16="http://schemas.microsoft.com/office/drawing/2014/main" id="{9B039CB2-D2CF-4DB8-B583-4482E774D2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 rot="10800000">
            <a:off x="10508641" y="309134"/>
            <a:ext cx="1337630" cy="1337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253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773E6-9881-460F-A4B2-1B19DE12E9BC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Overview of the sequence</a:t>
            </a:r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6E7EEF7-FE1E-4C8E-B8DD-D491565B5E79}"/>
              </a:ext>
            </a:extLst>
          </p:cNvPr>
          <p:cNvSpPr txBox="1"/>
          <p:nvPr userDrawn="1"/>
        </p:nvSpPr>
        <p:spPr>
          <a:xfrm>
            <a:off x="838197" y="1825625"/>
            <a:ext cx="10512000" cy="144738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72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The teaching sequence is based on two spelling lessons lasting a minimum of 15 minutes each per week, with an additional 15-minute (minimum) spelling lesson within writing.</a:t>
            </a:r>
          </a:p>
        </p:txBody>
      </p:sp>
      <p:graphicFrame>
        <p:nvGraphicFramePr>
          <p:cNvPr id="8" name="Table 6">
            <a:extLst>
              <a:ext uri="{FF2B5EF4-FFF2-40B4-BE49-F238E27FC236}">
                <a16:creationId xmlns:a16="http://schemas.microsoft.com/office/drawing/2014/main" id="{55830A49-9FAC-4D6C-905D-A47B4DFB28D8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033151715"/>
              </p:ext>
            </p:extLst>
          </p:nvPr>
        </p:nvGraphicFramePr>
        <p:xfrm>
          <a:off x="944288" y="3646272"/>
          <a:ext cx="10368000" cy="2426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75784">
                  <a:extLst>
                    <a:ext uri="{9D8B030D-6E8A-4147-A177-3AD203B41FA5}">
                      <a16:colId xmlns:a16="http://schemas.microsoft.com/office/drawing/2014/main" val="641058423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141356739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99188669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259788714"/>
                    </a:ext>
                  </a:extLst>
                </a:gridCol>
                <a:gridCol w="2198054">
                  <a:extLst>
                    <a:ext uri="{9D8B030D-6E8A-4147-A177-3AD203B41FA5}">
                      <a16:colId xmlns:a16="http://schemas.microsoft.com/office/drawing/2014/main" val="510927216"/>
                    </a:ext>
                  </a:extLst>
                </a:gridCol>
              </a:tblGrid>
              <a:tr h="75600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Sequence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1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2</a:t>
                      </a: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200"/>
                        </a:spcAft>
                      </a:pPr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Session 3</a:t>
                      </a:r>
                    </a:p>
                    <a:p>
                      <a:r>
                        <a:rPr lang="en-US" sz="1600" b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(within writing lessons)</a:t>
                      </a:r>
                      <a:endParaRPr lang="en-GB" sz="1600" b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Home learning</a:t>
                      </a:r>
                    </a:p>
                    <a:p>
                      <a:endParaRPr lang="en-GB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E7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334441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US" b="1">
                          <a:latin typeface="Sassoon Infant Std" panose="020B0503020103030203" pitchFamily="34" charset="0"/>
                        </a:rPr>
                        <a:t>Week 1</a:t>
                      </a:r>
                    </a:p>
                    <a:p>
                      <a:endParaRPr lang="en-GB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Teach new concept</a:t>
                      </a:r>
                    </a:p>
                    <a:p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Apply new concept</a:t>
                      </a:r>
                    </a:p>
                    <a:p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Reasoning </a:t>
                      </a:r>
                    </a:p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Spelling transfer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Essential word category </a:t>
                      </a:r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2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4238329"/>
                  </a:ext>
                </a:extLst>
              </a:tr>
              <a:tr h="756000">
                <a:tc>
                  <a:txBody>
                    <a:bodyPr/>
                    <a:lstStyle/>
                    <a:p>
                      <a:r>
                        <a:rPr lang="en-US" b="1">
                          <a:latin typeface="Sassoon Infant Std" panose="020B0503020103030203" pitchFamily="34" charset="0"/>
                        </a:rPr>
                        <a:t>Week 2</a:t>
                      </a:r>
                    </a:p>
                    <a:p>
                      <a:endParaRPr lang="en-GB" b="1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>
                          <a:latin typeface="Sassoon Infant Std" panose="020B0503020103030203" pitchFamily="34" charset="0"/>
                        </a:rPr>
                        <a:t>Etymology</a:t>
                      </a:r>
                    </a:p>
                    <a:p>
                      <a:endParaRPr lang="en-GB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Revisit previous concept</a:t>
                      </a:r>
                    </a:p>
                    <a:p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Correction</a:t>
                      </a:r>
                    </a:p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Spelling transfer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latin typeface="Sassoon Infant Std" panose="020B0503020103030203" pitchFamily="34" charset="0"/>
                        </a:rPr>
                        <a:t>Reasoning and correction exercises</a:t>
                      </a:r>
                      <a:endParaRPr lang="en-GB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CF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24970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8063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457731-1086-4726-B3E2-AB9A38CEEE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6F9D2-A3C8-4B9D-A00B-85FFA61D5A4A}" type="datetime1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3AEB6E-722F-4EFB-8240-3CB3D06A4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FADE6C-405F-461F-A206-CADFFBAE3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33E4477-F733-4D44-9B7D-ECE461FEAEDE}"/>
              </a:ext>
            </a:extLst>
          </p:cNvPr>
          <p:cNvSpPr txBox="1"/>
          <p:nvPr userDrawn="1"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Speed Spell</a:t>
            </a:r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3E26C3-2FD6-403C-A924-2A5712A5A36C}"/>
              </a:ext>
            </a:extLst>
          </p:cNvPr>
          <p:cNvSpPr txBox="1"/>
          <p:nvPr userDrawn="1"/>
        </p:nvSpPr>
        <p:spPr>
          <a:xfrm>
            <a:off x="841420" y="1836656"/>
            <a:ext cx="10937138" cy="4585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Work with a partner. Call yourselves A and B.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A sits with their back to the board.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B faces the board and reads each word aloud.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Child A writes as many words as they can in the time given.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Check each word together.</a:t>
            </a:r>
          </a:p>
          <a:p>
            <a:pPr marL="514350" indent="-514350">
              <a:spcBef>
                <a:spcPts val="1000"/>
              </a:spcBef>
              <a:spcAft>
                <a:spcPts val="1400"/>
              </a:spcAft>
              <a:buAutoNum type="arabicPeriod"/>
            </a:pPr>
            <a:r>
              <a:rPr lang="en-GB" sz="3200">
                <a:latin typeface="Sassoon Infant Std" panose="020B0503020103030203" pitchFamily="34" charset="0"/>
              </a:rPr>
              <a:t>Swap over and repeat.</a:t>
            </a:r>
          </a:p>
        </p:txBody>
      </p:sp>
      <p:pic>
        <p:nvPicPr>
          <p:cNvPr id="8" name="Graphic 7" descr="Stopwatch">
            <a:extLst>
              <a:ext uri="{FF2B5EF4-FFF2-40B4-BE49-F238E27FC236}">
                <a16:creationId xmlns:a16="http://schemas.microsoft.com/office/drawing/2014/main" id="{B6583220-3C13-45C1-A088-21A113F5CEDA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0240016" y="365125"/>
            <a:ext cx="1549078" cy="1549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549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A0C79-FCF9-49F9-952A-B186893B8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2B7378-3B84-45AD-8F76-3C9C28CB6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2DFB8A-914D-4177-9B30-F1FC1C0421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24596-1A64-414B-BFD3-53187F487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7876C-6E3F-47F8-91C1-7777EE4B9368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92817-0858-4F4E-AD9C-1140113D8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9600-AE2A-4DAE-A9EA-16806CE29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2730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B9D93-02EC-450F-954A-0415DF336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FF3E3C-A392-40CE-A94D-9DF138DA13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8386D6-F5EA-46CA-BE66-B36E3BC03A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E17521-333F-4362-999D-1A1533610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8D460-FEAE-4B8E-82A5-59DFE0263921}" type="datetime1">
              <a:rPr lang="en-GB" smtClean="0"/>
              <a:t>28/04/2026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36BD9E-AF97-4019-8092-1120EE16F5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46CA29-B7B1-4007-9B9F-6861FEC00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276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2CFA02-5215-4C0D-93BD-82E6AE80D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8EC06-7D17-4BAE-BAD4-B3D68D89BE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1A8C5-0836-4758-B560-8CB34FF93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89AED-1E99-4E8B-B4B2-8A47DE9C69DC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51B3AC-71EA-4A2D-8DE5-7F4C873F6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C66B6-19FE-4051-A79A-E92259495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0670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5F31A4-8B6F-4FDF-9A24-B24D7D8778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E0B113-73D8-4499-9889-D180467FF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1F7015-4D75-4BEF-8C94-FD1BC5A45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F86E1-E0F5-4E5B-96EF-9B36223E541E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FF7FD-F314-416D-8EA6-FF9B0E62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A1A2A-5492-435A-8EF8-6AD0DDC70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99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2902DCD-DAE5-4EE7-A636-6F2F49C1028D}"/>
              </a:ext>
            </a:extLst>
          </p:cNvPr>
          <p:cNvSpPr/>
          <p:nvPr userDrawn="1"/>
        </p:nvSpPr>
        <p:spPr>
          <a:xfrm>
            <a:off x="354000" y="302629"/>
            <a:ext cx="11484000" cy="6252742"/>
          </a:xfrm>
          <a:prstGeom prst="rect">
            <a:avLst/>
          </a:prstGeom>
          <a:solidFill>
            <a:schemeClr val="bg1"/>
          </a:solidFill>
          <a:ln w="762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E357C6-36F2-47AE-A5EA-AE9CD5954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762C82-EA22-4523-A362-46D6FFD6D5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CF7FD-96EC-4E50-8D7A-9F78C19FE6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FAFD7-F238-44FC-9F2B-7B651529DC75}" type="datetime1">
              <a:rPr lang="en-GB" smtClean="0"/>
              <a:t>28/04/2026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5983D-5F80-436A-8D51-FD477088D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D867C-32F8-4BEE-906F-D209CECE9F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88784" y="654770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F5F187-0A7A-4C96-B2CA-F959221F3456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Google Shape;15;p8" descr="A close up of a sign&#10;&#10;Description automatically generated">
            <a:extLst>
              <a:ext uri="{FF2B5EF4-FFF2-40B4-BE49-F238E27FC236}">
                <a16:creationId xmlns:a16="http://schemas.microsoft.com/office/drawing/2014/main" id="{922F0FD7-8808-4C97-8BFD-BFA71F793F30}"/>
              </a:ext>
            </a:extLst>
          </p:cNvPr>
          <p:cNvPicPr preferRelativeResize="0"/>
          <p:nvPr userDrawn="1"/>
        </p:nvPicPr>
        <p:blipFill rotWithShape="1">
          <a:blip r:embed="rId15">
            <a:alphaModFix/>
          </a:blip>
          <a:srcRect/>
          <a:stretch/>
        </p:blipFill>
        <p:spPr>
          <a:xfrm>
            <a:off x="284170" y="6619464"/>
            <a:ext cx="727519" cy="2078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Google Shape;22;p11">
            <a:extLst>
              <a:ext uri="{FF2B5EF4-FFF2-40B4-BE49-F238E27FC236}">
                <a16:creationId xmlns:a16="http://schemas.microsoft.com/office/drawing/2014/main" id="{9BE25DBD-415A-40C6-8911-70AE82534A45}"/>
              </a:ext>
            </a:extLst>
          </p:cNvPr>
          <p:cNvSpPr txBox="1"/>
          <p:nvPr userDrawn="1"/>
        </p:nvSpPr>
        <p:spPr>
          <a:xfrm>
            <a:off x="1511671" y="6538327"/>
            <a:ext cx="9168659" cy="376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Intellectual content and design copyright © 2022 Unity Schools Partnership (Curriculum structure and principles © Greenfields Education Ltd) </a:t>
            </a:r>
            <a:r>
              <a:rPr lang="en-GB" sz="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Image(s) used under license from Shutterstock.com</a:t>
            </a:r>
            <a:endParaRPr sz="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2063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0" r:id="rId7"/>
    <p:sldLayoutId id="2147483662" r:id="rId8"/>
    <p:sldLayoutId id="2147483663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739585533/ce4690c057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B0C8B-2275-4E4B-A30E-0F4558B209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74204" y="2802550"/>
            <a:ext cx="5243593" cy="1080000"/>
          </a:xfrm>
          <a:solidFill>
            <a:srgbClr val="F3E8F8"/>
          </a:solidFill>
          <a:ln w="38100">
            <a:solidFill>
              <a:srgbClr val="6D2D8F"/>
            </a:solidFill>
          </a:ln>
        </p:spPr>
        <p:txBody>
          <a:bodyPr anchor="ctr">
            <a:noAutofit/>
          </a:bodyPr>
          <a:lstStyle/>
          <a:p>
            <a:r>
              <a:rPr lang="en-GB" b="1">
                <a:latin typeface="Sassoon Infant Std" panose="020B0503020103030203" pitchFamily="34" charset="0"/>
              </a:rPr>
              <a:t>CUSP Spelling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F064BF-5399-45BB-8429-0780C0226F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3657" y="4649167"/>
            <a:ext cx="8824686" cy="1169098"/>
          </a:xfrm>
          <a:ln w="38100">
            <a:solidFill>
              <a:srgbClr val="6D2D8F"/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30000"/>
              </a:lnSpc>
              <a:spcAft>
                <a:spcPts val="300"/>
              </a:spcAft>
            </a:pPr>
            <a:r>
              <a:rPr lang="en-GB" b="1" dirty="0">
                <a:latin typeface="Sassoon Infant Std" panose="020B0503020103030203" pitchFamily="34" charset="0"/>
              </a:rPr>
              <a:t>Year 4 Block 15</a:t>
            </a:r>
          </a:p>
          <a:p>
            <a:pPr>
              <a:lnSpc>
                <a:spcPct val="100000"/>
              </a:lnSpc>
              <a:spcBef>
                <a:spcPts val="0"/>
              </a:spcBef>
              <a:buClr>
                <a:srgbClr val="000000"/>
              </a:buClr>
              <a:defRPr/>
            </a:pPr>
            <a:r>
              <a:rPr lang="en-US" b="1" dirty="0">
                <a:latin typeface="Sassoon Infant Std" panose="020B0503020103030203" pitchFamily="34" charset="0"/>
              </a:rPr>
              <a:t>Words with the /s/ sound spelt </a:t>
            </a:r>
            <a:r>
              <a:rPr lang="en-US" b="1" dirty="0" err="1">
                <a:latin typeface="Sassoon Infant Std" panose="020B0503020103030203" pitchFamily="34" charset="0"/>
              </a:rPr>
              <a:t>sc</a:t>
            </a:r>
            <a:endParaRPr lang="en-GB" b="1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FC19BEBA-8817-4309-A323-845B352DD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391" y="998586"/>
            <a:ext cx="4557218" cy="1188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2F9382-355B-4770-AFB4-F97B9DAE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263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7ADC2A-F3FA-4D32-B089-CFA0C94BC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07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34675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Teacher guidance and possible misconceptions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000" y="1770540"/>
            <a:ext cx="104760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2000"/>
              </a:spcAft>
              <a:buNone/>
            </a:pPr>
            <a:r>
              <a:rPr lang="en-GB" dirty="0">
                <a:latin typeface="Sassoon Infant Std" panose="020B0503020103030203" pitchFamily="34" charset="0"/>
              </a:rPr>
              <a:t>When teaching this concept, teachers should be aware of the following: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dirty="0">
                <a:latin typeface="Sassoon Infant Std" panose="020B0503020103030203" pitchFamily="34" charset="0"/>
              </a:rPr>
              <a:t>Pupils will need to be able to use a spelling voice to help them hear the correct spelling of these words.</a:t>
            </a:r>
          </a:p>
          <a:p>
            <a:pPr>
              <a:lnSpc>
                <a:spcPct val="100000"/>
              </a:lnSpc>
              <a:spcAft>
                <a:spcPts val="2000"/>
              </a:spcAft>
            </a:pPr>
            <a:r>
              <a:rPr lang="en-GB" dirty="0">
                <a:latin typeface="Sassoon Infant Std" panose="020B0503020103030203" pitchFamily="34" charset="0"/>
              </a:rPr>
              <a:t>Pupils should already be familiar with the more common ways of spelling the </a:t>
            </a:r>
            <a:r>
              <a:rPr lang="en-US" dirty="0">
                <a:latin typeface="Sassoon Infant Std" panose="020B0503020103030203" pitchFamily="34" charset="0"/>
              </a:rPr>
              <a:t>/k/ and /ʃ/ sounds in other words.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9DC764A-D0F9-4F2D-BCE8-4179D7D0B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31725" y="5675388"/>
            <a:ext cx="854231" cy="82711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E27F50-E1AD-447C-ADE5-B137BEA23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421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1, Session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B02456-5B54-4BBD-90E8-6C81EB05F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4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AD54FB0-D3F3-4114-A7F1-81452D4CCFE8}"/>
              </a:ext>
            </a:extLst>
          </p:cNvPr>
          <p:cNvSpPr txBox="1">
            <a:spLocks/>
          </p:cNvSpPr>
          <p:nvPr/>
        </p:nvSpPr>
        <p:spPr>
          <a:xfrm>
            <a:off x="710293" y="5665130"/>
            <a:ext cx="10771414" cy="612000"/>
          </a:xfrm>
          <a:prstGeom prst="rect">
            <a:avLst/>
          </a:prstGeom>
          <a:ln w="28575">
            <a:solidFill>
              <a:srgbClr val="6D2D8F"/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2900" dirty="0">
                <a:latin typeface="Sassoon Infant Std"/>
              </a:rPr>
              <a:t>Teachers should click </a:t>
            </a:r>
            <a:r>
              <a:rPr lang="en-GB" sz="2900" dirty="0">
                <a:latin typeface="Sassoon Infant Std"/>
                <a:hlinkClick r:id="rId3"/>
              </a:rPr>
              <a:t>here</a:t>
            </a:r>
            <a:r>
              <a:rPr lang="en-GB" sz="2900" dirty="0">
                <a:latin typeface="Sassoon Infant Std"/>
              </a:rPr>
              <a:t> to access a short video explaining this concept.</a:t>
            </a:r>
          </a:p>
        </p:txBody>
      </p:sp>
    </p:spTree>
    <p:extLst>
      <p:ext uri="{BB962C8B-B14F-4D97-AF65-F5344CB8AC3E}">
        <p14:creationId xmlns:p14="http://schemas.microsoft.com/office/powerpoint/2010/main" val="117451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64EE4603-8051-4ECA-AA86-5D6FDB5CA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9639"/>
            <a:ext cx="10548000" cy="1325563"/>
          </a:xfrm>
        </p:spPr>
        <p:txBody>
          <a:bodyPr>
            <a:noAutofit/>
          </a:bodyPr>
          <a:lstStyle/>
          <a:p>
            <a:r>
              <a:rPr lang="en-US" dirty="0">
                <a:latin typeface="Sassoon Infant Std"/>
              </a:rPr>
              <a:t>Words with the /s/ sound spelt </a:t>
            </a:r>
            <a:r>
              <a:rPr lang="en-US" b="1" dirty="0" err="1">
                <a:latin typeface="Sassoon Infant Std"/>
              </a:rPr>
              <a:t>sc</a:t>
            </a:r>
            <a:endParaRPr lang="en-GB" b="1" dirty="0">
              <a:latin typeface="Sassoon Infant Std"/>
            </a:endParaRPr>
          </a:p>
        </p:txBody>
      </p:sp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D5AC1CDF-6E96-470E-A715-82E0355A7438}"/>
              </a:ext>
            </a:extLst>
          </p:cNvPr>
          <p:cNvGraphicFramePr>
            <a:graphicFrameLocks noGrp="1" noDrilldown="1" noMove="1" noResize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5205326"/>
              </p:ext>
            </p:extLst>
          </p:nvPr>
        </p:nvGraphicFramePr>
        <p:xfrm>
          <a:off x="926336" y="2121138"/>
          <a:ext cx="5566512" cy="3345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3256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783256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ascend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scientist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crescent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scenery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scenario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isosceles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obscene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abscess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disciple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adolescent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8287408"/>
                  </a:ext>
                </a:extLst>
              </a:tr>
            </a:tbl>
          </a:graphicData>
        </a:graphic>
      </p:graphicFrame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4BF31455-5605-453E-808A-37D9CD34ADE6}"/>
              </a:ext>
            </a:extLst>
          </p:cNvPr>
          <p:cNvSpPr/>
          <p:nvPr/>
        </p:nvSpPr>
        <p:spPr>
          <a:xfrm>
            <a:off x="7061629" y="2121137"/>
            <a:ext cx="4259120" cy="3345123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Can you use each of these words in a sentence?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Which words could you add a prefix / suffix to?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6E36A24E-77C0-4BBB-919E-B98380167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53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DF4CA0E7-5BD5-4B4C-9A72-0DFB62DDB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9639"/>
            <a:ext cx="10548000" cy="1325563"/>
          </a:xfrm>
        </p:spPr>
        <p:txBody>
          <a:bodyPr>
            <a:noAutofit/>
          </a:bodyPr>
          <a:lstStyle/>
          <a:p>
            <a:r>
              <a:rPr lang="en-GB" dirty="0">
                <a:latin typeface="Sassoon Infant Std" panose="020B0503020103030203" pitchFamily="34" charset="0"/>
              </a:rPr>
              <a:t>What are the tricky parts?</a:t>
            </a:r>
          </a:p>
        </p:txBody>
      </p:sp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E6102CF4-C1EF-4220-8D01-D69219AC8B7A}"/>
              </a:ext>
            </a:extLst>
          </p:cNvPr>
          <p:cNvSpPr/>
          <p:nvPr/>
        </p:nvSpPr>
        <p:spPr>
          <a:xfrm>
            <a:off x="7017561" y="2121137"/>
            <a:ext cx="4259120" cy="3345123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Use a spelling voice to help you ‘hear’ the sc.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Can you spot any other tricky parts?</a:t>
            </a:r>
          </a:p>
        </p:txBody>
      </p:sp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9A6BF69E-D8B2-4166-BB18-E0A45CD4E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6</a:t>
            </a:fld>
            <a:endParaRPr lang="en-GB"/>
          </a:p>
        </p:txBody>
      </p:sp>
      <p:graphicFrame>
        <p:nvGraphicFramePr>
          <p:cNvPr id="16" name="Table 4">
            <a:extLst>
              <a:ext uri="{FF2B5EF4-FFF2-40B4-BE49-F238E27FC236}">
                <a16:creationId xmlns:a16="http://schemas.microsoft.com/office/drawing/2014/main" id="{35C3A534-9383-4BBA-95B4-D02E070547CF}"/>
              </a:ext>
            </a:extLst>
          </p:cNvPr>
          <p:cNvGraphicFramePr>
            <a:graphicFrameLocks noGrp="1" noDrilldown="1" noMove="1" noResize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5893428"/>
              </p:ext>
            </p:extLst>
          </p:nvPr>
        </p:nvGraphicFramePr>
        <p:xfrm>
          <a:off x="904302" y="2121138"/>
          <a:ext cx="5566512" cy="3345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3256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783256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scissors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fascinate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descend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isosceles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adolescent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crescent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8287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8941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F8D1735-7975-452C-A6DD-9C0F02740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095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84000-D6E6-4B70-9E78-3E3AE7A83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Speed Spell words</a:t>
            </a:r>
          </a:p>
        </p:txBody>
      </p:sp>
      <p:pic>
        <p:nvPicPr>
          <p:cNvPr id="9" name="Graphic 8" descr="Stopwatch">
            <a:extLst>
              <a:ext uri="{FF2B5EF4-FFF2-40B4-BE49-F238E27FC236}">
                <a16:creationId xmlns:a16="http://schemas.microsoft.com/office/drawing/2014/main" id="{D0A5474E-2EE1-4F8B-8418-749BC921744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240016" y="365125"/>
            <a:ext cx="1549078" cy="1549078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3655DB-80EF-4F20-9236-77533F781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8</a:t>
            </a:fld>
            <a:endParaRPr lang="en-GB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88EB1B6F-2862-472D-B4C4-E744FF861857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792834859"/>
              </p:ext>
            </p:extLst>
          </p:nvPr>
        </p:nvGraphicFramePr>
        <p:xfrm>
          <a:off x="838200" y="2577916"/>
          <a:ext cx="10643886" cy="33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8438">
                  <a:extLst>
                    <a:ext uri="{9D8B030D-6E8A-4147-A177-3AD203B41FA5}">
                      <a16:colId xmlns:a16="http://schemas.microsoft.com/office/drawing/2014/main" val="3578940219"/>
                    </a:ext>
                  </a:extLst>
                </a:gridCol>
                <a:gridCol w="2198438">
                  <a:extLst>
                    <a:ext uri="{9D8B030D-6E8A-4147-A177-3AD203B41FA5}">
                      <a16:colId xmlns:a16="http://schemas.microsoft.com/office/drawing/2014/main" val="33296537"/>
                    </a:ext>
                  </a:extLst>
                </a:gridCol>
                <a:gridCol w="2198438">
                  <a:extLst>
                    <a:ext uri="{9D8B030D-6E8A-4147-A177-3AD203B41FA5}">
                      <a16:colId xmlns:a16="http://schemas.microsoft.com/office/drawing/2014/main" val="1512972673"/>
                    </a:ext>
                  </a:extLst>
                </a:gridCol>
                <a:gridCol w="2198438">
                  <a:extLst>
                    <a:ext uri="{9D8B030D-6E8A-4147-A177-3AD203B41FA5}">
                      <a16:colId xmlns:a16="http://schemas.microsoft.com/office/drawing/2014/main" val="2911732031"/>
                    </a:ext>
                  </a:extLst>
                </a:gridCol>
                <a:gridCol w="1850134">
                  <a:extLst>
                    <a:ext uri="{9D8B030D-6E8A-4147-A177-3AD203B41FA5}">
                      <a16:colId xmlns:a16="http://schemas.microsoft.com/office/drawing/2014/main" val="2566300530"/>
                    </a:ext>
                  </a:extLst>
                </a:gridCol>
              </a:tblGrid>
              <a:tr h="1116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ascend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muscular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crescent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isosceles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fascination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9408307"/>
                  </a:ext>
                </a:extLst>
              </a:tr>
              <a:tr h="1116000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scene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obscene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scent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descend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scissors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9263579"/>
                  </a:ext>
                </a:extLst>
              </a:tr>
              <a:tr h="1116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disciple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scenario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abscess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science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adolescent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59922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879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1, Session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E674EE-8B44-4DAB-B80F-238081EECD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868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AB5C1524-A0C1-413B-8753-A29CB8D7F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10</a:t>
            </a:fld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6E713CB-7B97-47D6-985C-889F782FD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Sassoon Infant Std"/>
              </a:rPr>
              <a:t>Revisit – words </a:t>
            </a:r>
            <a:r>
              <a:rPr lang="en-US" dirty="0">
                <a:latin typeface="Sassoon Infant Std"/>
              </a:rPr>
              <a:t>with the /s/ sound spelt </a:t>
            </a:r>
            <a:r>
              <a:rPr lang="en-US" b="1" dirty="0" err="1">
                <a:latin typeface="Sassoon Infant Std"/>
              </a:rPr>
              <a:t>sc</a:t>
            </a:r>
            <a:endParaRPr lang="en-GB" b="1" dirty="0">
              <a:latin typeface="Sassoon Infant Std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629031B1-CD1D-4223-BEB2-6D402AE57AB2}"/>
              </a:ext>
            </a:extLst>
          </p:cNvPr>
          <p:cNvSpPr/>
          <p:nvPr/>
        </p:nvSpPr>
        <p:spPr>
          <a:xfrm>
            <a:off x="6878053" y="2121138"/>
            <a:ext cx="4475747" cy="3345123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How did you use a spelling voice to help you?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Which prefixes / suffixes could be added?</a:t>
            </a:r>
          </a:p>
        </p:txBody>
      </p:sp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79B63E4E-4C9A-4C66-8744-EA1596C38FBF}"/>
              </a:ext>
            </a:extLst>
          </p:cNvPr>
          <p:cNvGraphicFramePr>
            <a:graphicFrameLocks noGrp="1" noDrilldown="1" noMove="1" noResize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1684015"/>
              </p:ext>
            </p:extLst>
          </p:nvPr>
        </p:nvGraphicFramePr>
        <p:xfrm>
          <a:off x="838200" y="2121138"/>
          <a:ext cx="5566512" cy="3345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3256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783256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scissors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fascinate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descend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isosceles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adolescent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crescent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8287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7674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55A24-7C7D-48C2-913B-267FEFD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Dictation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47C5FD-5095-44F3-93B7-FD202EC26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634" y="1592762"/>
            <a:ext cx="10359452" cy="178058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assoon Infant Std" panose="020B0503020103030203" pitchFamily="34" charset="0"/>
              </a:rPr>
              <a:t>Listen to each sentence and write it down, concentrating on words with the </a:t>
            </a:r>
            <a:r>
              <a:rPr lang="en-US" dirty="0">
                <a:latin typeface="Sassoon Infant Std" panose="020B0503020103030203" pitchFamily="34" charset="0"/>
              </a:rPr>
              <a:t>/s/ sound spelt </a:t>
            </a:r>
            <a:r>
              <a:rPr lang="en-US" b="1" dirty="0" err="1">
                <a:latin typeface="Sassoon Infant Std" panose="020B0503020103030203" pitchFamily="34" charset="0"/>
              </a:rPr>
              <a:t>sc</a:t>
            </a:r>
            <a:r>
              <a:rPr lang="en-GB" dirty="0">
                <a:latin typeface="Sassoon Infant Std" panose="020B0503020103030203" pitchFamily="34" charset="0"/>
              </a:rPr>
              <a:t>. Punctuate your sentences correctly.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08DF-85A5-41A7-811D-4A4CAE9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1615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628DAE7B-26CD-4770-8A51-6969F41F842F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047499738"/>
              </p:ext>
            </p:extLst>
          </p:nvPr>
        </p:nvGraphicFramePr>
        <p:xfrm>
          <a:off x="838634" y="2318401"/>
          <a:ext cx="10623400" cy="417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3400">
                  <a:extLst>
                    <a:ext uri="{9D8B030D-6E8A-4147-A177-3AD203B41FA5}">
                      <a16:colId xmlns:a16="http://schemas.microsoft.com/office/drawing/2014/main" val="1673712522"/>
                    </a:ext>
                  </a:extLst>
                </a:gridCol>
                <a:gridCol w="7200000">
                  <a:extLst>
                    <a:ext uri="{9D8B030D-6E8A-4147-A177-3AD203B41FA5}">
                      <a16:colId xmlns:a16="http://schemas.microsoft.com/office/drawing/2014/main" val="1164738538"/>
                    </a:ext>
                  </a:extLst>
                </a:gridCol>
              </a:tblGrid>
              <a:tr h="104400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1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used some scissors to cut an isosceles triangle out of some plain white paper.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1586849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2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The antique doll had a peculiar scent and I tried to imagine the scenario that had caused this.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7910334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3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The choir had to descend the stairs and stand in a crescent to sing their special song.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7417312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Sentence 4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The adolescent knew it was important to have the painful abscess in his mouth looked at.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6752207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8AD55A24-7C7D-48C2-913B-267FEFD36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>
                <a:latin typeface="Sassoon Infant Std" panose="020B0503020103030203" pitchFamily="34" charset="0"/>
              </a:rPr>
              <a:t>Dictation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47C5FD-5095-44F3-93B7-FD202EC26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617" y="1592762"/>
            <a:ext cx="10359452" cy="83095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assoon Infant Std" panose="020B0503020103030203" pitchFamily="34" charset="0"/>
              </a:rPr>
              <a:t>Check your sentences for correct spelling and punctuation.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5F08DF-85A5-41A7-811D-4A4CAE9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144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>
                <a:latin typeface="Sassoon Infant Std" panose="020B0503020103030203" pitchFamily="34" charset="0"/>
              </a:rPr>
              <a:t>Week 1, Session 3</a:t>
            </a:r>
            <a:br>
              <a:rPr lang="en-GB">
                <a:latin typeface="Sassoon Infant Std" panose="020B0503020103030203" pitchFamily="34" charset="0"/>
              </a:rPr>
            </a:br>
            <a:r>
              <a:rPr lang="en-GB" sz="3350">
                <a:latin typeface="Sassoon Infant Std" panose="020B0503020103030203" pitchFamily="34" charset="0"/>
              </a:rPr>
              <a:t>(within a writing lesson)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90C36-2AB5-4B43-AC56-26C07DAD7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998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0C1A88B8-7485-4697-B03A-4E95A1A9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Reasoning in spelling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F668C1E0-0F17-4E8E-8658-A997B8811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8650"/>
            <a:ext cx="10515600" cy="845183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What are the missing letters? W</a:t>
            </a:r>
            <a:r>
              <a:rPr lang="en-GB" sz="2800" dirty="0">
                <a:latin typeface="Sassoon Infant Std" panose="020B0503020103030203" pitchFamily="34" charset="0"/>
              </a:rPr>
              <a:t>rite the whole word.</a:t>
            </a: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20" name="Slide Number Placeholder 4">
            <a:extLst>
              <a:ext uri="{FF2B5EF4-FFF2-40B4-BE49-F238E27FC236}">
                <a16:creationId xmlns:a16="http://schemas.microsoft.com/office/drawing/2014/main" id="{3C944685-6D9A-4DF0-A55D-90CB60C96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14</a:t>
            </a:fld>
            <a:endParaRPr lang="en-GB" dirty="0"/>
          </a:p>
        </p:txBody>
      </p:sp>
      <p:graphicFrame>
        <p:nvGraphicFramePr>
          <p:cNvPr id="23" name="Table 5">
            <a:extLst>
              <a:ext uri="{FF2B5EF4-FFF2-40B4-BE49-F238E27FC236}">
                <a16:creationId xmlns:a16="http://schemas.microsoft.com/office/drawing/2014/main" id="{A989B38A-F1D1-40B4-9A3F-312319CC6B5B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403796441"/>
              </p:ext>
            </p:extLst>
          </p:nvPr>
        </p:nvGraphicFramePr>
        <p:xfrm>
          <a:off x="843936" y="2512825"/>
          <a:ext cx="10613136" cy="38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1007">
                  <a:extLst>
                    <a:ext uri="{9D8B030D-6E8A-4147-A177-3AD203B41FA5}">
                      <a16:colId xmlns:a16="http://schemas.microsoft.com/office/drawing/2014/main" val="532719352"/>
                    </a:ext>
                  </a:extLst>
                </a:gridCol>
                <a:gridCol w="3620809">
                  <a:extLst>
                    <a:ext uri="{9D8B030D-6E8A-4147-A177-3AD203B41FA5}">
                      <a16:colId xmlns:a16="http://schemas.microsoft.com/office/drawing/2014/main" val="1370793604"/>
                    </a:ext>
                  </a:extLst>
                </a:gridCol>
                <a:gridCol w="2192162">
                  <a:extLst>
                    <a:ext uri="{9D8B030D-6E8A-4147-A177-3AD203B41FA5}">
                      <a16:colId xmlns:a16="http://schemas.microsoft.com/office/drawing/2014/main" val="2032891729"/>
                    </a:ext>
                  </a:extLst>
                </a:gridCol>
                <a:gridCol w="2019158">
                  <a:extLst>
                    <a:ext uri="{9D8B030D-6E8A-4147-A177-3AD203B41FA5}">
                      <a16:colId xmlns:a16="http://schemas.microsoft.com/office/drawing/2014/main" val="2584256106"/>
                    </a:ext>
                  </a:extLst>
                </a:gridCol>
              </a:tblGrid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 _ </a:t>
                      </a: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</a:t>
                      </a: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 _ _ </a:t>
                      </a: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ors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ab _ _ e _ 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570859"/>
                  </a:ext>
                </a:extLst>
              </a:tr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 _ </a:t>
                      </a:r>
                      <a:r>
                        <a:rPr lang="en-GB" sz="2800" dirty="0" err="1">
                          <a:latin typeface="Sassoon Infant Std" panose="020B0503020103030203" pitchFamily="34" charset="0"/>
                        </a:rPr>
                        <a:t>enar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 _ 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di _ _ </a:t>
                      </a:r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iple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6040791"/>
                  </a:ext>
                </a:extLst>
              </a:tr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fa _ _ </a:t>
                      </a:r>
                      <a:r>
                        <a:rPr lang="en-GB" sz="2800" dirty="0" err="1">
                          <a:latin typeface="Sassoon Infant Std" panose="020B0503020103030203" pitchFamily="34" charset="0"/>
                        </a:rPr>
                        <a:t>ina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 _ _ _ 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 _ </a:t>
                      </a:r>
                      <a:r>
                        <a:rPr lang="en-GB" sz="2800" dirty="0" err="1">
                          <a:latin typeface="Sassoon Infant Std" panose="020B0503020103030203" pitchFamily="34" charset="0"/>
                        </a:rPr>
                        <a:t>ientist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3513328"/>
                  </a:ext>
                </a:extLst>
              </a:tr>
              <a:tr h="964660"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 _ _ end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 err="1">
                          <a:latin typeface="Sassoon Infant Std" panose="020B0503020103030203" pitchFamily="34" charset="0"/>
                        </a:rPr>
                        <a:t>ob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 _ _ </a:t>
                      </a:r>
                      <a:r>
                        <a:rPr lang="en-GB" sz="2800" dirty="0" err="1">
                          <a:latin typeface="Sassoon Infant Std" panose="020B0503020103030203" pitchFamily="34" charset="0"/>
                        </a:rPr>
                        <a:t>ene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________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89280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41600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C1ACBB-A8C8-45BE-9B50-D8B4BECDE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2868D0-58E7-499C-A033-1D8249412EF1}"/>
              </a:ext>
            </a:extLst>
          </p:cNvPr>
          <p:cNvSpPr txBox="1"/>
          <p:nvPr/>
        </p:nvSpPr>
        <p:spPr>
          <a:xfrm>
            <a:off x="838200" y="1997602"/>
            <a:ext cx="10720388" cy="4380686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Look at your piece of writing.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Read it backwards.</a:t>
            </a:r>
          </a:p>
          <a:p>
            <a:pPr marL="514800" lvl="0" indent="-5148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AutoNum type="arabicPeriod"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Highlight all the words that contain </a:t>
            </a:r>
            <a:r>
              <a:rPr lang="en-US" sz="3200" dirty="0">
                <a:latin typeface="Sassoon Infant Std" panose="020B0503020103030203" pitchFamily="34" charset="0"/>
              </a:rPr>
              <a:t>the /s/ sound spelt </a:t>
            </a:r>
            <a:r>
              <a:rPr lang="en-US" sz="3200" b="1" dirty="0">
                <a:latin typeface="Sassoon Infant Std" panose="020B0503020103030203" pitchFamily="34" charset="0"/>
              </a:rPr>
              <a:t>sc</a:t>
            </a:r>
            <a:r>
              <a:rPr lang="en-US" sz="3200" dirty="0">
                <a:latin typeface="Sassoon Infant Std" panose="020B0503020103030203" pitchFamily="34" charset="0"/>
              </a:rPr>
              <a:t>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assoon Infant Std" panose="020B0503020103030203" pitchFamily="34" charset="0"/>
              <a:ea typeface="+mn-ea"/>
              <a:cs typeface="+mn-cs"/>
            </a:endParaRPr>
          </a:p>
          <a:p>
            <a:pPr marL="514800" lvl="0" indent="-514800"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AutoNum type="arabicPeriod"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Check that you have spelt them correctly.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1200"/>
              </a:spcAft>
              <a:buClrTx/>
              <a:buSzTx/>
              <a:buFont typeface="+mj-lt"/>
              <a:buAutoNum type="arabicPeriod" startAt="5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Correct any that are wrongly spelt.</a:t>
            </a:r>
          </a:p>
        </p:txBody>
      </p:sp>
    </p:spTree>
    <p:extLst>
      <p:ext uri="{BB962C8B-B14F-4D97-AF65-F5344CB8AC3E}">
        <p14:creationId xmlns:p14="http://schemas.microsoft.com/office/powerpoint/2010/main" val="3294866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Shine a Light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GB" dirty="0">
                <a:latin typeface="Sassoon Infant Std" panose="020B0503020103030203" pitchFamily="34" charset="0"/>
              </a:rPr>
              <a:t>We talked about a scenario where some people were forced to leave their homes and travel many miles to a new land and acted out a seen to show how they might be feeling.</a:t>
            </a: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dirty="0">
              <a:latin typeface="Sassoon Infant Std" panose="020B0503020103030203" pitchFamily="34" charset="0"/>
            </a:endParaRP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GB" dirty="0">
                <a:latin typeface="Sassoon Infant Std" panose="020B0503020103030203" pitchFamily="34" charset="0"/>
              </a:rPr>
              <a:t>We watched with fascination as the candlemaker showed us how to make </a:t>
            </a:r>
            <a:r>
              <a:rPr lang="en-GB" dirty="0" err="1">
                <a:latin typeface="Sassoon Infant Std" panose="020B0503020103030203" pitchFamily="34" charset="0"/>
              </a:rPr>
              <a:t>sented</a:t>
            </a:r>
            <a:r>
              <a:rPr lang="en-GB" dirty="0">
                <a:latin typeface="Sassoon Infant Std" panose="020B0503020103030203" pitchFamily="34" charset="0"/>
              </a:rPr>
              <a:t> and </a:t>
            </a:r>
            <a:r>
              <a:rPr lang="en-GB" dirty="0" err="1">
                <a:latin typeface="Sassoon Infant Std" panose="020B0503020103030203" pitchFamily="34" charset="0"/>
              </a:rPr>
              <a:t>unsented</a:t>
            </a:r>
            <a:r>
              <a:rPr lang="en-GB" dirty="0">
                <a:latin typeface="Sassoon Infant Std" panose="020B0503020103030203" pitchFamily="34" charset="0"/>
              </a:rPr>
              <a:t> candles in all different shapes.</a:t>
            </a: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dirty="0">
              <a:latin typeface="Sassoon Infant Std" panose="020B0503020103030203" pitchFamily="34" charset="0"/>
            </a:endParaRP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GB" dirty="0">
                <a:latin typeface="Sassoon Infant Std" panose="020B0503020103030203" pitchFamily="34" charset="0"/>
              </a:rPr>
              <a:t>We had to ascend several flights of stairs to meet the young </a:t>
            </a:r>
            <a:r>
              <a:rPr lang="en-GB" dirty="0" err="1">
                <a:latin typeface="Sassoon Infant Std" panose="020B0503020103030203" pitchFamily="34" charset="0"/>
              </a:rPr>
              <a:t>disiple</a:t>
            </a:r>
            <a:r>
              <a:rPr lang="en-GB" dirty="0">
                <a:latin typeface="Sassoon Infant Std" panose="020B0503020103030203" pitchFamily="34" charset="0"/>
              </a:rPr>
              <a:t> who was visiting for a few hours.</a:t>
            </a:r>
          </a:p>
          <a:p>
            <a:pPr marL="360000" indent="-396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dirty="0">
              <a:latin typeface="Sassoon Infant Std" panose="020B0503020103030203" pitchFamily="34" charset="0"/>
            </a:endParaRPr>
          </a:p>
          <a:p>
            <a:pPr marL="360000" indent="-396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dirty="0">
              <a:latin typeface="Sassoon Infant Std" panose="020B0503020103030203" pitchFamily="34" charset="0"/>
            </a:endParaRPr>
          </a:p>
          <a:p>
            <a:pPr marL="360000" indent="-396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4" name="Graphic 3" descr="Flashlight">
            <a:extLst>
              <a:ext uri="{FF2B5EF4-FFF2-40B4-BE49-F238E27FC236}">
                <a16:creationId xmlns:a16="http://schemas.microsoft.com/office/drawing/2014/main" id="{741AF4BE-C01D-4D53-8E88-594B7AB8D6D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800000">
            <a:off x="10508641" y="309134"/>
            <a:ext cx="1337630" cy="133763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067218-5553-4382-9DD9-0D13BE071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8173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2, Session 1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BEA91-0003-4D82-8DC3-8DA39804A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0991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3621" y="443183"/>
            <a:ext cx="11104757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The root word </a:t>
            </a:r>
            <a:r>
              <a:rPr lang="en-GB" b="1" dirty="0" err="1">
                <a:latin typeface="Sassoon Infant Std" panose="020B0503020103030203" pitchFamily="34" charset="0"/>
              </a:rPr>
              <a:t>aud</a:t>
            </a:r>
            <a:r>
              <a:rPr lang="en-GB" dirty="0">
                <a:latin typeface="Sassoon Infant Std" panose="020B0503020103030203" pitchFamily="34" charset="0"/>
              </a:rPr>
              <a:t> means listen, hear or sound.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8E2A32E9-A912-8F75-BDEB-9FFEAACF6F51}"/>
              </a:ext>
            </a:extLst>
          </p:cNvPr>
          <p:cNvSpPr/>
          <p:nvPr/>
        </p:nvSpPr>
        <p:spPr>
          <a:xfrm>
            <a:off x="3993196" y="2622013"/>
            <a:ext cx="4205609" cy="2352101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 Infant Std" panose="020B0503020103030203" pitchFamily="34" charset="0"/>
              </a:rPr>
              <a:t>Which words do you already know that use the root word </a:t>
            </a:r>
            <a:r>
              <a:rPr lang="en-GB" sz="3200" b="1" dirty="0" err="1">
                <a:solidFill>
                  <a:schemeClr val="tx1"/>
                </a:solidFill>
                <a:latin typeface="Sassoon Infant Std" panose="020B0503020103030203" pitchFamily="34" charset="0"/>
              </a:rPr>
              <a:t>aud</a:t>
            </a:r>
            <a:r>
              <a:rPr lang="en-GB" sz="3200" dirty="0">
                <a:solidFill>
                  <a:schemeClr val="tx1"/>
                </a:solidFill>
                <a:latin typeface="Sassoon Infant Std" panose="020B0503020103030203" pitchFamily="34" charset="0"/>
              </a:rPr>
              <a:t>?</a:t>
            </a:r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283172E2-18F0-D32D-EACD-62B020DD9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37906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19030-30D9-4D39-BDCB-63B43F121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Word tree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47460-5FD3-4312-8DF8-60A39D520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967" y="1564328"/>
            <a:ext cx="3146154" cy="462024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The root word </a:t>
            </a:r>
            <a:r>
              <a:rPr lang="en-GB" b="1" dirty="0" err="1">
                <a:latin typeface="Sassoon Infant Std" panose="020B0503020103030203" pitchFamily="34" charset="0"/>
              </a:rPr>
              <a:t>aud</a:t>
            </a:r>
            <a:r>
              <a:rPr lang="en-GB" dirty="0">
                <a:latin typeface="Sassoon Infant Std" panose="020B0503020103030203" pitchFamily="34" charset="0"/>
              </a:rPr>
              <a:t> means listen, hear or sound.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How does this relate to the meaning of the word </a:t>
            </a:r>
            <a:r>
              <a:rPr lang="en-GB" i="1" dirty="0">
                <a:latin typeface="Sassoon Infant Std" panose="020B0503020103030203" pitchFamily="34" charset="0"/>
              </a:rPr>
              <a:t>audio</a:t>
            </a:r>
            <a:r>
              <a:rPr lang="en-GB" dirty="0">
                <a:latin typeface="Sassoon Infant Std" panose="020B0503020103030203" pitchFamily="34" charset="0"/>
              </a:rPr>
              <a:t>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i="1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Fill the word tree with other words that use this root.</a:t>
            </a:r>
          </a:p>
          <a:p>
            <a:pPr marL="0" indent="0">
              <a:buNone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52670D3-A93B-4E7C-A54F-A85563A3B37D}"/>
              </a:ext>
            </a:extLst>
          </p:cNvPr>
          <p:cNvGrpSpPr/>
          <p:nvPr/>
        </p:nvGrpSpPr>
        <p:grpSpPr>
          <a:xfrm>
            <a:off x="4669623" y="356464"/>
            <a:ext cx="6619342" cy="5996929"/>
            <a:chOff x="1664152" y="887121"/>
            <a:chExt cx="6359832" cy="5053427"/>
          </a:xfrm>
        </p:grpSpPr>
        <p:pic>
          <p:nvPicPr>
            <p:cNvPr id="7" name="Graphic 6" descr="Tree With Roots outline">
              <a:extLst>
                <a:ext uri="{FF2B5EF4-FFF2-40B4-BE49-F238E27FC236}">
                  <a16:creationId xmlns:a16="http://schemas.microsoft.com/office/drawing/2014/main" id="{E889F8D3-172B-4EC5-8CE0-5DA770568001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507590" y="887121"/>
              <a:ext cx="4696114" cy="4696113"/>
            </a:xfrm>
            <a:prstGeom prst="rect">
              <a:avLst/>
            </a:prstGeom>
          </p:spPr>
        </p:pic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33E5F64-C1DE-481C-A0A3-7BC0B7F37515}"/>
                </a:ext>
              </a:extLst>
            </p:cNvPr>
            <p:cNvSpPr/>
            <p:nvPr/>
          </p:nvSpPr>
          <p:spPr>
            <a:xfrm>
              <a:off x="4005694" y="1756352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3200" dirty="0" err="1">
                  <a:latin typeface="Sassoon Infant Std" panose="020B0503020103030203" pitchFamily="34" charset="0"/>
                </a:rPr>
                <a:t>aud</a:t>
              </a:r>
              <a:endParaRPr lang="en-GB" sz="3200" dirty="0">
                <a:latin typeface="Sassoon Infant Std" panose="020B0503020103030203" pitchFamily="34" charset="0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EED019A-F830-46DB-A923-D65C16B0ADF5}"/>
                </a:ext>
              </a:extLst>
            </p:cNvPr>
            <p:cNvSpPr/>
            <p:nvPr/>
          </p:nvSpPr>
          <p:spPr>
            <a:xfrm>
              <a:off x="2285153" y="4992739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 dirty="0">
                  <a:latin typeface="Sassoon Infant Std" panose="020B0503020103030203" pitchFamily="34" charset="0"/>
                </a:rPr>
                <a:t> </a:t>
              </a:r>
              <a:r>
                <a:rPr lang="en-GB" sz="2800" dirty="0" err="1">
                  <a:latin typeface="Sassoon Infant Std" panose="020B0503020103030203" pitchFamily="34" charset="0"/>
                </a:rPr>
                <a:t>aud</a:t>
              </a:r>
              <a:endParaRPr lang="en-GB" sz="2800" dirty="0">
                <a:latin typeface="Sassoon Infant Std" panose="020B0503020103030203" pitchFamily="34" charset="0"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5B11942-0DEE-4AAB-84B1-5410E14AB4B5}"/>
                </a:ext>
              </a:extLst>
            </p:cNvPr>
            <p:cNvSpPr/>
            <p:nvPr/>
          </p:nvSpPr>
          <p:spPr>
            <a:xfrm>
              <a:off x="4005694" y="5341728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 dirty="0">
                  <a:latin typeface="Sassoon Infant Std" panose="020B0503020103030203" pitchFamily="34" charset="0"/>
                </a:rPr>
                <a:t> </a:t>
              </a:r>
              <a:r>
                <a:rPr lang="en-GB" sz="2800" dirty="0" err="1">
                  <a:latin typeface="Sassoon Infant Std" panose="020B0503020103030203" pitchFamily="34" charset="0"/>
                </a:rPr>
                <a:t>aud</a:t>
              </a:r>
              <a:endParaRPr lang="en-GB" sz="2800" dirty="0">
                <a:latin typeface="Sassoon Infant Std" panose="020B0503020103030203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FD91AE28-6CB2-4794-BF54-F3931655AECB}"/>
                </a:ext>
              </a:extLst>
            </p:cNvPr>
            <p:cNvSpPr/>
            <p:nvPr/>
          </p:nvSpPr>
          <p:spPr>
            <a:xfrm>
              <a:off x="5720897" y="4992739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 dirty="0">
                  <a:latin typeface="Sassoon Infant Std" panose="020B0503020103030203" pitchFamily="34" charset="0"/>
                </a:rPr>
                <a:t> </a:t>
              </a:r>
              <a:r>
                <a:rPr lang="en-GB" sz="2800" dirty="0" err="1">
                  <a:latin typeface="Sassoon Infant Std" panose="020B0503020103030203" pitchFamily="34" charset="0"/>
                </a:rPr>
                <a:t>aud</a:t>
              </a:r>
              <a:endParaRPr lang="en-GB" sz="2800" dirty="0">
                <a:latin typeface="Sassoon Infant Std" panose="020B0503020103030203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70A3604-4214-4E7F-AC1F-648273A27857}"/>
                </a:ext>
              </a:extLst>
            </p:cNvPr>
            <p:cNvSpPr/>
            <p:nvPr/>
          </p:nvSpPr>
          <p:spPr>
            <a:xfrm>
              <a:off x="6265522" y="4315864"/>
              <a:ext cx="1758462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GB" sz="2800" dirty="0">
                  <a:latin typeface="Sassoon Infant Std" panose="020B0503020103030203" pitchFamily="34" charset="0"/>
                </a:rPr>
                <a:t> </a:t>
              </a:r>
              <a:r>
                <a:rPr lang="en-GB" sz="2800" dirty="0" err="1">
                  <a:latin typeface="Sassoon Infant Std" panose="020B0503020103030203" pitchFamily="34" charset="0"/>
                </a:rPr>
                <a:t>aud</a:t>
              </a:r>
              <a:endParaRPr lang="en-GB" sz="2800" dirty="0">
                <a:latin typeface="Sassoon Infant Std" panose="020B0503020103030203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6D5D083-5676-436C-8A39-3BCC7AECAD0B}"/>
                </a:ext>
              </a:extLst>
            </p:cNvPr>
            <p:cNvSpPr/>
            <p:nvPr/>
          </p:nvSpPr>
          <p:spPr>
            <a:xfrm>
              <a:off x="1664152" y="4315863"/>
              <a:ext cx="1764020" cy="598820"/>
            </a:xfrm>
            <a:prstGeom prst="ellipse">
              <a:avLst/>
            </a:prstGeom>
            <a:solidFill>
              <a:srgbClr val="F3E8F8"/>
            </a:solidFill>
            <a:ln w="28575">
              <a:solidFill>
                <a:srgbClr val="6D2D8F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GB" sz="2800" dirty="0">
                  <a:latin typeface="Sassoon Infant Std" panose="020B0503020103030203" pitchFamily="34" charset="0"/>
                </a:rPr>
                <a:t>audio</a:t>
              </a: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DB0C90-F2F3-1A73-4E9B-0D49388D8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4916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92904"/>
            <a:ext cx="11245516" cy="1325563"/>
          </a:xfrm>
        </p:spPr>
        <p:txBody>
          <a:bodyPr>
            <a:noAutofit/>
          </a:bodyPr>
          <a:lstStyle/>
          <a:p>
            <a:r>
              <a:rPr lang="en-GB" sz="3000" dirty="0">
                <a:latin typeface="Sassoon Infant Std" panose="020B0503020103030203" pitchFamily="34" charset="0"/>
              </a:rPr>
              <a:t>Did you identify any of these words? </a:t>
            </a:r>
            <a:br>
              <a:rPr lang="en-GB" sz="3000" dirty="0">
                <a:latin typeface="Sassoon Infant Std" panose="020B0503020103030203" pitchFamily="34" charset="0"/>
              </a:rPr>
            </a:br>
            <a:r>
              <a:rPr lang="en-GB" sz="1000" dirty="0">
                <a:latin typeface="Sassoon Infant Std" panose="020B0503020103030203" pitchFamily="34" charset="0"/>
              </a:rPr>
              <a:t>  </a:t>
            </a:r>
            <a:br>
              <a:rPr lang="en-GB" sz="3000" dirty="0">
                <a:latin typeface="Sassoon Infant Std" panose="020B0503020103030203" pitchFamily="34" charset="0"/>
              </a:rPr>
            </a:br>
            <a:r>
              <a:rPr lang="en-GB" sz="3000" dirty="0">
                <a:latin typeface="Sassoon Infant Std" panose="020B0503020103030203" pitchFamily="34" charset="0"/>
              </a:rPr>
              <a:t>Complete the table, using a dictionary to look up the word meanings.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328BC52-B824-44D2-9EE8-809B4A637D6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358790579"/>
              </p:ext>
            </p:extLst>
          </p:nvPr>
        </p:nvGraphicFramePr>
        <p:xfrm>
          <a:off x="833377" y="1953981"/>
          <a:ext cx="10590835" cy="41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9978">
                  <a:extLst>
                    <a:ext uri="{9D8B030D-6E8A-4147-A177-3AD203B41FA5}">
                      <a16:colId xmlns:a16="http://schemas.microsoft.com/office/drawing/2014/main" val="784735102"/>
                    </a:ext>
                  </a:extLst>
                </a:gridCol>
                <a:gridCol w="7860857">
                  <a:extLst>
                    <a:ext uri="{9D8B030D-6E8A-4147-A177-3AD203B41FA5}">
                      <a16:colId xmlns:a16="http://schemas.microsoft.com/office/drawing/2014/main" val="397677436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Meaning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0872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410633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018931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190793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887773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0" dirty="0">
                          <a:latin typeface="Sassoon Infant Std" panose="020B0503020103030203" pitchFamily="34" charset="0"/>
                        </a:rPr>
                        <a:t>appl</a:t>
                      </a:r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GB" sz="2800" dirty="0">
                        <a:latin typeface="Sassoon Infant Std" panose="020B0503020103030203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604833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751521-98B5-091A-6724-F2BEE5626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3354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5A331-D3CB-474F-8B22-3E07B661E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771" y="322071"/>
            <a:ext cx="11183353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The root word </a:t>
            </a:r>
            <a:r>
              <a:rPr lang="en-GB" b="1" dirty="0" err="1">
                <a:latin typeface="Sassoon Infant Std" panose="020B0503020103030203" pitchFamily="34" charset="0"/>
              </a:rPr>
              <a:t>aud</a:t>
            </a:r>
            <a:r>
              <a:rPr lang="en-GB" dirty="0">
                <a:latin typeface="Sassoon Infant Std" panose="020B0503020103030203" pitchFamily="34" charset="0"/>
              </a:rPr>
              <a:t> means listen, hear or sound.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0328BC52-B824-44D2-9EE8-809B4A637D60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116213222"/>
              </p:ext>
            </p:extLst>
          </p:nvPr>
        </p:nvGraphicFramePr>
        <p:xfrm>
          <a:off x="837859" y="1763939"/>
          <a:ext cx="10516283" cy="41636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0283">
                  <a:extLst>
                    <a:ext uri="{9D8B030D-6E8A-4147-A177-3AD203B41FA5}">
                      <a16:colId xmlns:a16="http://schemas.microsoft.com/office/drawing/2014/main" val="784735102"/>
                    </a:ext>
                  </a:extLst>
                </a:gridCol>
                <a:gridCol w="7776000">
                  <a:extLst>
                    <a:ext uri="{9D8B030D-6E8A-4147-A177-3AD203B41FA5}">
                      <a16:colId xmlns:a16="http://schemas.microsoft.com/office/drawing/2014/main" val="3976774369"/>
                    </a:ext>
                  </a:extLst>
                </a:gridCol>
              </a:tblGrid>
              <a:tr h="563697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Meaning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208725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sound or relating to sound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4106333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 group of spectators or listeners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0189312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able to be heard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91907938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 trial performance to get a part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2887773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GB" sz="2800" b="0" dirty="0">
                          <a:latin typeface="Sassoon Infant Std" panose="020B0503020103030203" pitchFamily="34" charset="0"/>
                        </a:rPr>
                        <a:t>appl</a:t>
                      </a:r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aud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show approval or enjoyment with clapping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6048333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35B0DB-AB7E-8042-EB34-487DEF282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1754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2A08022-C138-42C9-9D09-2F7411BCF3B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40255" y="1628875"/>
            <a:ext cx="9343768" cy="54476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Choose the correct word to complete the sentence.</a:t>
            </a:r>
          </a:p>
          <a:p>
            <a:endParaRPr lang="en-GB" sz="3200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dirty="0">
                <a:latin typeface="Sassoon Infant Std" panose="020B0503020103030203" pitchFamily="34" charset="0"/>
              </a:rPr>
              <a:t>The class rose to their feet to ______ the inspiring visitor.</a:t>
            </a:r>
          </a:p>
          <a:p>
            <a:pPr>
              <a:spcAft>
                <a:spcPts val="500"/>
              </a:spcAft>
            </a:pPr>
            <a:endParaRPr lang="en-GB" sz="2800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dirty="0">
                <a:latin typeface="Sassoon Infant Std"/>
              </a:rPr>
              <a:t>He had to _______ for the Royal Academy Ballet School. </a:t>
            </a:r>
            <a:endParaRPr lang="en-GB" sz="2800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endParaRPr lang="en-GB" sz="2800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dirty="0">
                <a:latin typeface="Sassoon Infant Std" panose="020B0503020103030203" pitchFamily="34" charset="0"/>
              </a:rPr>
              <a:t>The baby’s cries were barely _______ over the lawnmower.</a:t>
            </a:r>
          </a:p>
          <a:p>
            <a:pPr>
              <a:spcAft>
                <a:spcPts val="500"/>
              </a:spcAft>
            </a:pPr>
            <a:endParaRPr lang="en-GB" sz="2800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dirty="0">
                <a:latin typeface="Sassoon Infant Std" panose="020B0503020103030203" pitchFamily="34" charset="0"/>
              </a:rPr>
              <a:t>It takes courage to perform in front of an _______ .</a:t>
            </a:r>
          </a:p>
          <a:p>
            <a:endParaRPr lang="en-GB" sz="2800" dirty="0">
              <a:latin typeface="Sassoon Infant Std" panose="020B0503020103030203" pitchFamily="34" charset="0"/>
            </a:endParaRPr>
          </a:p>
          <a:p>
            <a:endParaRPr lang="en-GB" sz="2800" dirty="0">
              <a:latin typeface="Sassoon Infant Std" panose="020B050302010303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5AB6CD7-7DE5-4353-BEB6-4B31323FB377}"/>
              </a:ext>
            </a:extLst>
          </p:cNvPr>
          <p:cNvSpPr txBox="1">
            <a:spLocks/>
          </p:cNvSpPr>
          <p:nvPr/>
        </p:nvSpPr>
        <p:spPr>
          <a:xfrm>
            <a:off x="814111" y="37161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Sassoon Infant Std" panose="020B0503020103030203" pitchFamily="34" charset="0"/>
              </a:rPr>
              <a:t>Fill in the blanks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D339DA-767E-4862-947D-CA17EB283B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752659" y="2473051"/>
            <a:ext cx="1618736" cy="3685378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noAutofit/>
          </a:bodyPr>
          <a:lstStyle/>
          <a:p>
            <a:pPr>
              <a:spcBef>
                <a:spcPts val="600"/>
              </a:spcBef>
            </a:pPr>
            <a:endParaRPr lang="en-GB" sz="800" b="1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b="1" dirty="0">
                <a:latin typeface="Sassoon Infant Std" panose="020B0503020103030203" pitchFamily="34" charset="0"/>
              </a:rPr>
              <a:t>audience</a:t>
            </a:r>
          </a:p>
          <a:p>
            <a:pPr>
              <a:spcAft>
                <a:spcPts val="500"/>
              </a:spcAft>
            </a:pPr>
            <a:endParaRPr lang="en-GB" sz="2800" b="1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b="1" dirty="0">
                <a:latin typeface="Sassoon Infant Std" panose="020B0503020103030203" pitchFamily="34" charset="0"/>
              </a:rPr>
              <a:t>audible</a:t>
            </a:r>
          </a:p>
          <a:p>
            <a:pPr>
              <a:spcAft>
                <a:spcPts val="500"/>
              </a:spcAft>
            </a:pPr>
            <a:endParaRPr lang="en-GB" sz="2800" b="1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b="1" dirty="0">
                <a:latin typeface="Sassoon Infant Std" panose="020B0503020103030203" pitchFamily="34" charset="0"/>
              </a:rPr>
              <a:t>audition</a:t>
            </a:r>
          </a:p>
          <a:p>
            <a:pPr>
              <a:spcAft>
                <a:spcPts val="500"/>
              </a:spcAft>
            </a:pPr>
            <a:endParaRPr lang="en-GB" sz="2800" b="1" dirty="0">
              <a:latin typeface="Sassoon Infant Std" panose="020B0503020103030203" pitchFamily="34" charset="0"/>
            </a:endParaRPr>
          </a:p>
          <a:p>
            <a:pPr>
              <a:spcAft>
                <a:spcPts val="500"/>
              </a:spcAft>
            </a:pPr>
            <a:r>
              <a:rPr lang="en-GB" sz="2800" b="1" dirty="0">
                <a:latin typeface="Sassoon Infant Std" panose="020B0503020103030203" pitchFamily="34" charset="0"/>
              </a:rPr>
              <a:t>applaud</a:t>
            </a:r>
          </a:p>
        </p:txBody>
      </p:sp>
      <p:sp>
        <p:nvSpPr>
          <p:cNvPr id="2" name="Slide Number Placeholder 3">
            <a:extLst>
              <a:ext uri="{FF2B5EF4-FFF2-40B4-BE49-F238E27FC236}">
                <a16:creationId xmlns:a16="http://schemas.microsoft.com/office/drawing/2014/main" id="{734E512C-89FA-D39E-29FD-07EC569B8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8007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/>
            <a:r>
              <a:rPr lang="en-GB">
                <a:latin typeface="Sassoon Infant Std" panose="020B0503020103030203" pitchFamily="34" charset="0"/>
              </a:rPr>
              <a:t>Week 2, Session 2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E886A-B6F3-431B-8BEF-360B992C7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0808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2">
            <a:extLst>
              <a:ext uri="{FF2B5EF4-FFF2-40B4-BE49-F238E27FC236}">
                <a16:creationId xmlns:a16="http://schemas.microsoft.com/office/drawing/2014/main" id="{6E946A59-0D28-40E4-B214-EE59FE958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24</a:t>
            </a:fld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1DA552F-00E1-4DEB-AD1D-52293AB7D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Revisit – words </a:t>
            </a:r>
            <a:r>
              <a:rPr lang="en-US" dirty="0">
                <a:latin typeface="Sassoon Infant Std" panose="020B0503020103030203" pitchFamily="34" charset="0"/>
              </a:rPr>
              <a:t>with the /s/ sound spelt </a:t>
            </a:r>
            <a:r>
              <a:rPr lang="en-US" b="1" dirty="0" err="1">
                <a:latin typeface="Sassoon Infant Std" panose="020B0503020103030203" pitchFamily="34" charset="0"/>
              </a:rPr>
              <a:t>sc</a:t>
            </a:r>
            <a:endParaRPr lang="en-GB" b="1" dirty="0">
              <a:latin typeface="Sassoon Infant Std" panose="020B0503020103030203" pitchFamily="34" charset="0"/>
            </a:endParaRP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3CC0097E-B11E-4D5C-8628-DF20087A6A9A}"/>
              </a:ext>
            </a:extLst>
          </p:cNvPr>
          <p:cNvSpPr/>
          <p:nvPr/>
        </p:nvSpPr>
        <p:spPr>
          <a:xfrm>
            <a:off x="6913159" y="2121138"/>
            <a:ext cx="4475747" cy="3345123"/>
          </a:xfrm>
          <a:prstGeom prst="wedgeRoundRectCallout">
            <a:avLst/>
          </a:prstGeom>
          <a:noFill/>
          <a:ln w="38100">
            <a:solidFill>
              <a:srgbClr val="6D2D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How did you use a spelling voice to help you?</a:t>
            </a:r>
          </a:p>
          <a:p>
            <a:pPr algn="ctr"/>
            <a:endParaRPr lang="en-GB" sz="2800" dirty="0">
              <a:solidFill>
                <a:schemeClr val="tx1"/>
              </a:solidFill>
              <a:latin typeface="Sassoon Infant Std" panose="020B0503020103030203" pitchFamily="34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  <a:latin typeface="Sassoon Infant Std" panose="020B0503020103030203" pitchFamily="34" charset="0"/>
              </a:rPr>
              <a:t>Which prefixes / suffixes could be added?</a:t>
            </a:r>
          </a:p>
        </p:txBody>
      </p:sp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C70914FF-79F6-469C-A08B-26A3A63C2C49}"/>
              </a:ext>
            </a:extLst>
          </p:cNvPr>
          <p:cNvGraphicFramePr>
            <a:graphicFrameLocks noGrp="1" noDrilldown="1" noMove="1" noResize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333855"/>
              </p:ext>
            </p:extLst>
          </p:nvPr>
        </p:nvGraphicFramePr>
        <p:xfrm>
          <a:off x="893285" y="2121138"/>
          <a:ext cx="5566512" cy="3345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3256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  <a:gridCol w="2783256">
                  <a:extLst>
                    <a:ext uri="{9D8B030D-6E8A-4147-A177-3AD203B41FA5}">
                      <a16:colId xmlns:a16="http://schemas.microsoft.com/office/drawing/2014/main" val="1760075132"/>
                    </a:ext>
                  </a:extLst>
                </a:gridCol>
              </a:tblGrid>
              <a:tr h="538603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muscle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scissors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science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fascinate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descend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isosceles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  <a:tr h="56130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adolescent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crescent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82874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43344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7B2B19AF-DBC0-4E72-B0C1-343224DDC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25</a:t>
            </a:fld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CB45D05-D9B2-4064-A246-CCEAF2A9B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Revisit – </a:t>
            </a:r>
            <a:r>
              <a:rPr lang="en-US" dirty="0">
                <a:latin typeface="Sassoon Infant Std" panose="020B0503020103030203" pitchFamily="34" charset="0"/>
              </a:rPr>
              <a:t>words with the /s/ sound spelt </a:t>
            </a:r>
            <a:r>
              <a:rPr lang="en-US" dirty="0" err="1">
                <a:latin typeface="Sassoon Infant Std" panose="020B0503020103030203" pitchFamily="34" charset="0"/>
              </a:rPr>
              <a:t>sc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D107781-112C-45F3-985B-74D8F74A0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204" y="1690688"/>
            <a:ext cx="10515600" cy="437976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>
                <a:latin typeface="Sassoon Infant Std" panose="020B0503020103030203" pitchFamily="34" charset="0"/>
              </a:rPr>
              <a:t>How many other linking words can you find?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Look at these examples and then create your own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dirty="0">
                <a:latin typeface="Sassoon Infant Std" panose="020B0503020103030203" pitchFamily="34" charset="0"/>
              </a:rPr>
              <a:t>using these words.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3200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1597FCB-C41A-46DA-BBC6-D7ED3C406052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544504900"/>
              </p:ext>
            </p:extLst>
          </p:nvPr>
        </p:nvGraphicFramePr>
        <p:xfrm>
          <a:off x="9374483" y="1675636"/>
          <a:ext cx="1896013" cy="267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6013">
                  <a:extLst>
                    <a:ext uri="{9D8B030D-6E8A-4147-A177-3AD203B41FA5}">
                      <a16:colId xmlns:a16="http://schemas.microsoft.com/office/drawing/2014/main" val="2038574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b="1">
                          <a:latin typeface="Sassoon Infant Std" panose="020B0503020103030203" pitchFamily="34" charset="0"/>
                        </a:rPr>
                        <a:t>Words</a:t>
                      </a:r>
                    </a:p>
                  </a:txBody>
                  <a:tcPr anchor="ctr">
                    <a:solidFill>
                      <a:srgbClr val="F3E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780958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12192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fascinate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326914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scene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500353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Sassoon Infant Std" panose="020B0503020103030203" pitchFamily="34" charset="0"/>
                        </a:rPr>
                        <a:t>descend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57103933"/>
                  </a:ext>
                </a:extLst>
              </a:tr>
            </a:tbl>
          </a:graphicData>
        </a:graphic>
      </p:graphicFrame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1CF58609-E77A-4616-9926-849C94BA2334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502157808"/>
              </p:ext>
            </p:extLst>
          </p:nvPr>
        </p:nvGraphicFramePr>
        <p:xfrm>
          <a:off x="944437" y="3574474"/>
          <a:ext cx="4073236" cy="2678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4310C214-B317-41C4-B098-486B9A38A67D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1898964617"/>
              </p:ext>
            </p:extLst>
          </p:nvPr>
        </p:nvGraphicFramePr>
        <p:xfrm>
          <a:off x="5543231" y="3574474"/>
          <a:ext cx="4073236" cy="2678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7011461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8C89FD9-1791-464C-A65E-BE1D1A4F862E}"/>
              </a:ext>
            </a:extLst>
          </p:cNvPr>
          <p:cNvSpPr txBox="1">
            <a:spLocks/>
          </p:cNvSpPr>
          <p:nvPr/>
        </p:nvSpPr>
        <p:spPr>
          <a:xfrm>
            <a:off x="838200" y="1688023"/>
            <a:ext cx="11148152" cy="1584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3000" dirty="0">
                <a:latin typeface="Sassoon Infant Std"/>
              </a:rPr>
              <a:t>Listen to each sentence and write it down, concentrating on </a:t>
            </a:r>
            <a:r>
              <a:rPr lang="en-US" sz="3000" dirty="0">
                <a:latin typeface="Sassoon Infant Std"/>
              </a:rPr>
              <a:t>words with the /s/ sound spelt </a:t>
            </a:r>
            <a:r>
              <a:rPr lang="en-US" sz="3000" b="1" dirty="0" err="1">
                <a:latin typeface="Sassoon Infant Std"/>
              </a:rPr>
              <a:t>sc</a:t>
            </a:r>
            <a:r>
              <a:rPr lang="en-GB" sz="3000" dirty="0">
                <a:latin typeface="Sassoon Infant Std"/>
              </a:rPr>
              <a:t>. Punctuate your sentences correctly.</a:t>
            </a:r>
            <a:endParaRPr lang="en-GB" sz="3000" dirty="0">
              <a:latin typeface="Sassoon Infant Std" panose="020B0503020103030203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A149DD2-71A5-4E7B-BA1E-5E6442B05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/>
              </a:rPr>
              <a:t>Revisit – </a:t>
            </a:r>
            <a:r>
              <a:rPr lang="en-US" dirty="0">
                <a:latin typeface="Sassoon Infant Std"/>
              </a:rPr>
              <a:t>words with the /s/ sound spelt </a:t>
            </a:r>
            <a:r>
              <a:rPr lang="en-US" b="1" dirty="0" err="1">
                <a:latin typeface="Sassoon Infant Std"/>
              </a:rPr>
              <a:t>sc</a:t>
            </a:r>
            <a:endParaRPr lang="en-GB" b="1" dirty="0">
              <a:latin typeface="Sassoon Infant Std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C0422E-E058-4D3B-8318-DF86BB323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3907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05A56D22-8AC1-47D0-B7DE-978E0967A433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696319973"/>
              </p:ext>
            </p:extLst>
          </p:nvPr>
        </p:nvGraphicFramePr>
        <p:xfrm>
          <a:off x="838200" y="2980043"/>
          <a:ext cx="10944000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000">
                  <a:extLst>
                    <a:ext uri="{9D8B030D-6E8A-4147-A177-3AD203B41FA5}">
                      <a16:colId xmlns:a16="http://schemas.microsoft.com/office/drawing/2014/main" val="2315342140"/>
                    </a:ext>
                  </a:extLst>
                </a:gridCol>
                <a:gridCol w="8424000">
                  <a:extLst>
                    <a:ext uri="{9D8B030D-6E8A-4147-A177-3AD203B41FA5}">
                      <a16:colId xmlns:a16="http://schemas.microsoft.com/office/drawing/2014/main" val="3914603918"/>
                    </a:ext>
                  </a:extLst>
                </a:gridCol>
              </a:tblGrid>
              <a:tr h="1620000">
                <a:tc>
                  <a:txBody>
                    <a:bodyPr/>
                    <a:lstStyle/>
                    <a:p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Sassoon Infant Std"/>
                        </a:rPr>
                        <a:t>Sentence 1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remember hearing the scientist mention that the tongue isn’t one single muscle.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7844949"/>
                  </a:ext>
                </a:extLst>
              </a:tr>
              <a:tr h="12240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Sassoon Infant Std"/>
                        </a:rPr>
                        <a:t>Sentence 2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The loyal disciple told a story that he knew would interest and maybe even fascinate the crowd.</a:t>
                      </a:r>
                    </a:p>
                  </a:txBody>
                  <a:tcPr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9128072"/>
                  </a:ext>
                </a:extLst>
              </a:tr>
            </a:tbl>
          </a:graphicData>
        </a:graphic>
      </p:graphicFrame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8C89FD9-1791-464C-A65E-BE1D1A4F862E}"/>
              </a:ext>
            </a:extLst>
          </p:cNvPr>
          <p:cNvSpPr txBox="1">
            <a:spLocks/>
          </p:cNvSpPr>
          <p:nvPr/>
        </p:nvSpPr>
        <p:spPr>
          <a:xfrm>
            <a:off x="838200" y="1688023"/>
            <a:ext cx="11148152" cy="1584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3000" dirty="0">
                <a:latin typeface="Sassoon Infant Std" panose="020B0503020103030203" pitchFamily="34" charset="0"/>
              </a:rPr>
              <a:t>Check each sentence for correct spelling and punctuation.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A149DD2-71A5-4E7B-BA1E-5E6442B05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/>
              </a:rPr>
              <a:t>Revisit – </a:t>
            </a:r>
            <a:r>
              <a:rPr lang="en-US" dirty="0">
                <a:latin typeface="Sassoon Infant Std"/>
              </a:rPr>
              <a:t>words with the /s/ sound spelt </a:t>
            </a:r>
            <a:r>
              <a:rPr lang="en-US" b="1" dirty="0" err="1">
                <a:latin typeface="Sassoon Infant Std"/>
              </a:rPr>
              <a:t>sc</a:t>
            </a:r>
            <a:endParaRPr lang="en-GB" b="1" dirty="0">
              <a:latin typeface="Sassoon Infant Std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C0422E-E058-4D3B-8318-DF86BB323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777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B2143-5722-4D81-B194-D2927115F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/>
          <a:lstStyle/>
          <a:p>
            <a:pPr algn="ctr">
              <a:lnSpc>
                <a:spcPct val="100000"/>
              </a:lnSpc>
            </a:pPr>
            <a:r>
              <a:rPr lang="en-GB">
                <a:latin typeface="Sassoon Infant Std" panose="020B0503020103030203" pitchFamily="34" charset="0"/>
              </a:rPr>
              <a:t>Week 2, Session 3</a:t>
            </a:r>
            <a:br>
              <a:rPr lang="en-GB">
                <a:latin typeface="Sassoon Infant Std" panose="020B0503020103030203" pitchFamily="34" charset="0"/>
              </a:rPr>
            </a:br>
            <a:r>
              <a:rPr lang="en-GB" sz="3350">
                <a:latin typeface="Sassoon Infant Std" panose="020B0503020103030203" pitchFamily="34" charset="0"/>
              </a:rPr>
              <a:t>(within a writing lesson)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1F564-2101-489A-9932-C17567F3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171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537C1EB-9DF3-40E3-931B-A7856FAE81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204" y="365125"/>
            <a:ext cx="10515600" cy="1325563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Complete the sentence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2681B718-B72E-400C-832A-EE30466DC9E8}"/>
              </a:ext>
            </a:extLst>
          </p:cNvPr>
          <p:cNvGraphicFramePr>
            <a:graphicFrameLocks noGrp="1" noDrilldown="1" noMove="1" noResize="1"/>
          </p:cNvGraphicFramePr>
          <p:nvPr>
            <p:extLst>
              <p:ext uri="{D42A27DB-BD31-4B8C-83A1-F6EECF244321}">
                <p14:modId xmlns:p14="http://schemas.microsoft.com/office/powerpoint/2010/main" val="2484114657"/>
              </p:ext>
            </p:extLst>
          </p:nvPr>
        </p:nvGraphicFramePr>
        <p:xfrm>
          <a:off x="838199" y="2278167"/>
          <a:ext cx="10419430" cy="38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9430">
                  <a:extLst>
                    <a:ext uri="{9D8B030D-6E8A-4147-A177-3AD203B41FA5}">
                      <a16:colId xmlns:a16="http://schemas.microsoft.com/office/drawing/2014/main" val="1891990631"/>
                    </a:ext>
                  </a:extLst>
                </a:gridCol>
                <a:gridCol w="8388000">
                  <a:extLst>
                    <a:ext uri="{9D8B030D-6E8A-4147-A177-3AD203B41FA5}">
                      <a16:colId xmlns:a16="http://schemas.microsoft.com/office/drawing/2014/main" val="804084562"/>
                    </a:ext>
                  </a:extLst>
                </a:gridCol>
                <a:gridCol w="1512000">
                  <a:extLst>
                    <a:ext uri="{9D8B030D-6E8A-4147-A177-3AD203B41FA5}">
                      <a16:colId xmlns:a16="http://schemas.microsoft.com/office/drawing/2014/main" val="2021363813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1.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400"/>
                        </a:spcBef>
                        <a:buFont typeface="+mj-lt"/>
                        <a:buNone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We painted the ___________ for the school production.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muscle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941780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2.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My teacher used a pair of ___________ to cut out the shapes.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scissors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68131319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400"/>
                        </a:spcBef>
                        <a:buFont typeface="+mj-lt"/>
                        <a:buNone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The mountain was more difficult to ___________ than expected.</a:t>
                      </a:r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descend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4102406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4.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I think I pulled a ___________ when I was running today.</a:t>
                      </a:r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scenery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995223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5.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We visited a dentist about the ___________ in my mouth.</a:t>
                      </a:r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obscene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8631051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6.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He spent an ___________ amount of money on new clothes!</a:t>
                      </a:r>
                      <a:endParaRPr lang="en-GB" sz="2400" dirty="0"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400" b="0" u="none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abscess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24872017"/>
                  </a:ext>
                </a:extLst>
              </a:tr>
            </a:tbl>
          </a:graphicData>
        </a:graphic>
      </p:graphicFrame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886A01-7569-445D-AD81-EA4E06A1A38C}"/>
              </a:ext>
            </a:extLst>
          </p:cNvPr>
          <p:cNvSpPr txBox="1">
            <a:spLocks/>
          </p:cNvSpPr>
          <p:nvPr/>
        </p:nvSpPr>
        <p:spPr>
          <a:xfrm>
            <a:off x="838199" y="1548913"/>
            <a:ext cx="10584000" cy="5624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GB" dirty="0">
                <a:latin typeface="Sassoon Infant Std" panose="020B0503020103030203" pitchFamily="34" charset="0"/>
              </a:rPr>
              <a:t>Choose the correct word from the box to complete each sentence below.</a:t>
            </a:r>
          </a:p>
          <a:p>
            <a:pPr marL="360000" indent="-396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400"/>
              </a:spcBef>
              <a:buFont typeface="Arial" panose="020B0604020202020204" pitchFamily="34" charset="0"/>
              <a:buNone/>
            </a:pPr>
            <a:r>
              <a:rPr lang="en-GB" dirty="0">
                <a:latin typeface="Sassoon Infant Std" panose="020B0503020103030203" pitchFamily="34" charset="0"/>
              </a:rPr>
              <a:t> 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C3CACF6D-A295-49BC-9A34-1C6216C61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88784" y="6547709"/>
            <a:ext cx="2743200" cy="365125"/>
          </a:xfrm>
        </p:spPr>
        <p:txBody>
          <a:bodyPr/>
          <a:lstStyle/>
          <a:p>
            <a:fld id="{85F5F187-0A7A-4C96-B2CA-F959221F345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0055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ight, Lamp, Spotlight, Electricity">
            <a:extLst>
              <a:ext uri="{FF2B5EF4-FFF2-40B4-BE49-F238E27FC236}">
                <a16:creationId xmlns:a16="http://schemas.microsoft.com/office/drawing/2014/main" id="{2378563A-2729-4EE3-BC6C-59A8DE36B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10" y="505008"/>
            <a:ext cx="2214622" cy="23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E555130-B46C-426F-9115-01E001F55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741763" y="3445329"/>
            <a:ext cx="4286491" cy="864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sz="2400" b="1" dirty="0">
                <a:latin typeface="Sassoon Infant Std" panose="020B0503020103030203" pitchFamily="34" charset="0"/>
              </a:rPr>
              <a:t>Words with the /s/ sound spelt </a:t>
            </a:r>
            <a:r>
              <a:rPr lang="en-US" sz="2400" b="1" dirty="0" err="1">
                <a:latin typeface="Sassoon Infant Std" panose="020B0503020103030203" pitchFamily="34" charset="0"/>
              </a:rPr>
              <a:t>sc</a:t>
            </a:r>
            <a:r>
              <a:rPr lang="en-US" sz="2400" b="1" dirty="0">
                <a:latin typeface="Sassoon Infant Std" panose="020B0503020103030203" pitchFamily="34" charset="0"/>
              </a:rPr>
              <a:t> </a:t>
            </a:r>
            <a:r>
              <a:rPr lang="en-GB" sz="2400" b="1" dirty="0">
                <a:latin typeface="Sassoon Infant Std" panose="020B0503020103030203" pitchFamily="34" charset="0"/>
              </a:rPr>
              <a:t>that I have spelt correctly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09048E-2A3F-4E95-8E32-D44CFCA49E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63748" y="3445329"/>
            <a:ext cx="4286491" cy="864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sz="2400" b="1" dirty="0">
                <a:latin typeface="Sassoon Infant Std" panose="020B0503020103030203" pitchFamily="34" charset="0"/>
              </a:rPr>
              <a:t>Words with the /s/ sound spelt </a:t>
            </a:r>
            <a:r>
              <a:rPr lang="en-US" sz="2400" b="1" dirty="0" err="1">
                <a:latin typeface="Sassoon Infant Std" panose="020B0503020103030203" pitchFamily="34" charset="0"/>
              </a:rPr>
              <a:t>sc</a:t>
            </a:r>
            <a:r>
              <a:rPr lang="en-US" sz="2400" b="1" dirty="0">
                <a:latin typeface="Sassoon Infant Std" panose="020B0503020103030203" pitchFamily="34" charset="0"/>
              </a:rPr>
              <a:t> </a:t>
            </a:r>
            <a:r>
              <a:rPr lang="en-GB" sz="2400" b="1" dirty="0">
                <a:latin typeface="Sassoon Infant Std" panose="020B0503020103030203" pitchFamily="34" charset="0"/>
              </a:rPr>
              <a:t>that I have spelt incorrectly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6222DBD-0633-4AD3-9F89-17B0FAC59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30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0FA2C8-BE1B-4123-A018-0753886C3E94}"/>
              </a:ext>
            </a:extLst>
          </p:cNvPr>
          <p:cNvSpPr txBox="1"/>
          <p:nvPr/>
        </p:nvSpPr>
        <p:spPr>
          <a:xfrm>
            <a:off x="838200" y="1526108"/>
            <a:ext cx="6093618" cy="164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Look at the text on the next slide.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Read it backwards.</a:t>
            </a:r>
          </a:p>
          <a:p>
            <a:pPr marL="514800" marR="0" lvl="0" indent="-5148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n-ea"/>
                <a:cs typeface="+mn-cs"/>
              </a:rPr>
              <a:t>Complete the table.</a:t>
            </a:r>
          </a:p>
        </p:txBody>
      </p:sp>
    </p:spTree>
    <p:extLst>
      <p:ext uri="{BB962C8B-B14F-4D97-AF65-F5344CB8AC3E}">
        <p14:creationId xmlns:p14="http://schemas.microsoft.com/office/powerpoint/2010/main" val="29064379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CCB01-EEC2-432B-AB2F-BB16FEA2606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838200" y="2189186"/>
            <a:ext cx="10476000" cy="4351338"/>
          </a:xfrm>
        </p:spPr>
        <p:txBody>
          <a:bodyPr>
            <a:noAutofit/>
          </a:bodyPr>
          <a:lstStyle/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GB" dirty="0">
                <a:latin typeface="Sassoon Infant Std" panose="020B0503020103030203" pitchFamily="34" charset="0"/>
              </a:rPr>
              <a:t>I carefully cut out a </a:t>
            </a:r>
            <a:r>
              <a:rPr lang="en-GB" dirty="0" err="1">
                <a:latin typeface="Sassoon Infant Std" panose="020B0503020103030203" pitchFamily="34" charset="0"/>
              </a:rPr>
              <a:t>cresent</a:t>
            </a:r>
            <a:r>
              <a:rPr lang="en-GB" dirty="0">
                <a:latin typeface="Sassoon Infant Std" panose="020B0503020103030203" pitchFamily="34" charset="0"/>
              </a:rPr>
              <a:t> shape, some circles and an isosceles triangle to create a picture to go on the front of the birthday card. </a:t>
            </a: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sz="3400" dirty="0">
              <a:latin typeface="Sassoon Infant Std" panose="020B0503020103030203" pitchFamily="34" charset="0"/>
            </a:endParaRP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GB" dirty="0">
                <a:latin typeface="Sassoon Infant Std" panose="020B0503020103030203" pitchFamily="34" charset="0"/>
              </a:rPr>
              <a:t>Puppies and </a:t>
            </a:r>
            <a:r>
              <a:rPr lang="en-GB" dirty="0" err="1">
                <a:latin typeface="Sassoon Infant Std" panose="020B0503020103030203" pitchFamily="34" charset="0"/>
              </a:rPr>
              <a:t>adolecent</a:t>
            </a:r>
            <a:r>
              <a:rPr lang="en-GB" dirty="0">
                <a:latin typeface="Sassoon Infant Std" panose="020B0503020103030203" pitchFamily="34" charset="0"/>
              </a:rPr>
              <a:t> dogs learn quickly and can be trained to recognise a particular sent. This is why they make good police dogs.</a:t>
            </a: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endParaRPr lang="en-GB" sz="3400" dirty="0">
              <a:latin typeface="Sassoon Infant Std" panose="020B0503020103030203" pitchFamily="34" charset="0"/>
            </a:endParaRPr>
          </a:p>
          <a:p>
            <a:pPr marL="504000" indent="-504000">
              <a:lnSpc>
                <a:spcPct val="100000"/>
              </a:lnSpc>
              <a:spcBef>
                <a:spcPts val="400"/>
              </a:spcBef>
              <a:buFont typeface="+mj-lt"/>
              <a:buAutoNum type="arabicPeriod"/>
            </a:pPr>
            <a:r>
              <a:rPr lang="en-GB" dirty="0">
                <a:latin typeface="Sassoon Infant Std" panose="020B0503020103030203" pitchFamily="34" charset="0"/>
              </a:rPr>
              <a:t>We learnt all about the muscular system during our </a:t>
            </a:r>
            <a:r>
              <a:rPr lang="en-GB" dirty="0" err="1">
                <a:latin typeface="Sassoon Infant Std" panose="020B0503020103030203" pitchFamily="34" charset="0"/>
              </a:rPr>
              <a:t>siense</a:t>
            </a:r>
            <a:r>
              <a:rPr lang="en-GB" dirty="0">
                <a:latin typeface="Sassoon Infant Std" panose="020B0503020103030203" pitchFamily="34" charset="0"/>
              </a:rPr>
              <a:t> lessons this week.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1F564-2101-489A-9932-C17567F3B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F187-0A7A-4C96-B2CA-F959221F3456}" type="slidenum">
              <a:rPr lang="en-GB" smtClean="0"/>
              <a:t>31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1CF868-E81B-47FF-BAF2-983BDF825C74}"/>
              </a:ext>
            </a:extLst>
          </p:cNvPr>
          <p:cNvSpPr txBox="1"/>
          <p:nvPr/>
        </p:nvSpPr>
        <p:spPr>
          <a:xfrm>
            <a:off x="838200" y="616350"/>
            <a:ext cx="609361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Infant Std" panose="020B0503020103030203" pitchFamily="34" charset="0"/>
                <a:ea typeface="+mj-ea"/>
                <a:cs typeface="+mj-cs"/>
              </a:rPr>
              <a:t>Spotlight on spelling</a:t>
            </a:r>
            <a:endParaRPr lang="en-GB"/>
          </a:p>
        </p:txBody>
      </p:sp>
      <p:pic>
        <p:nvPicPr>
          <p:cNvPr id="8" name="Picture 2" descr="Light, Lamp, Spotlight, Electricity">
            <a:extLst>
              <a:ext uri="{FF2B5EF4-FFF2-40B4-BE49-F238E27FC236}">
                <a16:creationId xmlns:a16="http://schemas.microsoft.com/office/drawing/2014/main" id="{1810A90C-8D90-4FE2-8386-EB57E632E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9710" y="505008"/>
            <a:ext cx="2214622" cy="23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8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6F70C8F6452D4FA29D15BE96422302" ma:contentTypeVersion="19" ma:contentTypeDescription="Create a new document." ma:contentTypeScope="" ma:versionID="35397bb22acf86f274957a9dc6650db9">
  <xsd:schema xmlns:xsd="http://www.w3.org/2001/XMLSchema" xmlns:xs="http://www.w3.org/2001/XMLSchema" xmlns:p="http://schemas.microsoft.com/office/2006/metadata/properties" xmlns:ns2="0fffdda0-d0a1-498e-84c7-a098070d8ac5" xmlns:ns3="e50e164d-e878-4a21-8599-f81949a164b3" xmlns:ns4="http://schemas.microsoft.com/sharepoint/v4" targetNamespace="http://schemas.microsoft.com/office/2006/metadata/properties" ma:root="true" ma:fieldsID="b8e16752c16572c7ac9efd0b32043af9" ns2:_="" ns3:_="" ns4:_="">
    <xsd:import namespace="0fffdda0-d0a1-498e-84c7-a098070d8ac5"/>
    <xsd:import namespace="e50e164d-e878-4a21-8599-f81949a164b3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4:IconOverlay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fdda0-d0a1-498e-84c7-a098070d8ac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83529536-1daf-43bf-b1eb-a7cacb729900}" ma:internalName="TaxCatchAll" ma:showField="CatchAllData" ma:web="0fffdda0-d0a1-498e-84c7-a098070d8ac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0e164d-e878-4a21-8599-f81949a164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f5dd45ab-289e-42c9-8b36-d761415f8b3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4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_dlc_DocId xmlns="0fffdda0-d0a1-498e-84c7-a098070d8ac5">CX2W3MTAWXJ6-1481070092-86363</_dlc_DocId>
    <_dlc_DocIdUrl xmlns="0fffdda0-d0a1-498e-84c7-a098070d8ac5">
      <Url>https://greenfieldseducations.sharepoint.com/sites/CompanyDocuments/_layouts/15/DocIdRedir.aspx?ID=CX2W3MTAWXJ6-1481070092-86363</Url>
      <Description>CX2W3MTAWXJ6-1481070092-86363</Description>
    </_dlc_DocIdUrl>
    <lcf76f155ced4ddcb4097134ff3c332f xmlns="e50e164d-e878-4a21-8599-f81949a164b3">
      <Terms xmlns="http://schemas.microsoft.com/office/infopath/2007/PartnerControls"/>
    </lcf76f155ced4ddcb4097134ff3c332f>
    <TaxCatchAll xmlns="0fffdda0-d0a1-498e-84c7-a098070d8ac5" xsi:nil="true"/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95D9CB8-6D82-44D5-B145-083823FF3B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CCADB63-8673-4E0F-9624-BE4BEE08B7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fdda0-d0a1-498e-84c7-a098070d8ac5"/>
    <ds:schemaRef ds:uri="e50e164d-e878-4a21-8599-f81949a164b3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0099C15-6CFA-4040-B06A-696414531C2C}">
  <ds:schemaRefs>
    <ds:schemaRef ds:uri="e50e164d-e878-4a21-8599-f81949a164b3"/>
    <ds:schemaRef ds:uri="http://schemas.microsoft.com/office/infopath/2007/PartnerControls"/>
    <ds:schemaRef ds:uri="http://purl.org/dc/elements/1.1/"/>
    <ds:schemaRef ds:uri="http://schemas.microsoft.com/sharepoint/v4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schemas.openxmlformats.org/package/2006/metadata/core-properties"/>
    <ds:schemaRef ds:uri="0fffdda0-d0a1-498e-84c7-a098070d8ac5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3C871785-ECCF-4F5C-A312-BEC7C0E1D0EC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1229</Words>
  <Application>Microsoft Office PowerPoint</Application>
  <PresentationFormat>Widescreen</PresentationFormat>
  <Paragraphs>298</Paragraphs>
  <Slides>31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Sassoon Infant Std</vt:lpstr>
      <vt:lpstr>Office Theme</vt:lpstr>
      <vt:lpstr>CUSP Spelling</vt:lpstr>
      <vt:lpstr>PowerPoint Presentation</vt:lpstr>
      <vt:lpstr>Teacher guidance and possible misconceptions</vt:lpstr>
      <vt:lpstr>Week 1, Session 1</vt:lpstr>
      <vt:lpstr>Words with the /s/ sound spelt sc</vt:lpstr>
      <vt:lpstr>What are the tricky parts?</vt:lpstr>
      <vt:lpstr>PowerPoint Presentation</vt:lpstr>
      <vt:lpstr>Speed Spell words</vt:lpstr>
      <vt:lpstr>Week 1, Session 2</vt:lpstr>
      <vt:lpstr>Revisit – words with the /s/ sound spelt sc</vt:lpstr>
      <vt:lpstr>Dictation</vt:lpstr>
      <vt:lpstr>Dictation</vt:lpstr>
      <vt:lpstr>Week 1, Session 3 (within a writing lesson)</vt:lpstr>
      <vt:lpstr>Reasoning in spelling</vt:lpstr>
      <vt:lpstr>PowerPoint Presentation</vt:lpstr>
      <vt:lpstr>Shine a Light</vt:lpstr>
      <vt:lpstr>Week 2, Session 1</vt:lpstr>
      <vt:lpstr>The root word aud means listen, hear or sound.</vt:lpstr>
      <vt:lpstr>Word tree</vt:lpstr>
      <vt:lpstr>Did you identify any of these words?     Complete the table, using a dictionary to look up the word meanings.</vt:lpstr>
      <vt:lpstr>The root word aud means listen, hear or sound.</vt:lpstr>
      <vt:lpstr>PowerPoint Presentation</vt:lpstr>
      <vt:lpstr>Week 2, Session 2</vt:lpstr>
      <vt:lpstr>Revisit – words with the /s/ sound spelt sc</vt:lpstr>
      <vt:lpstr>Revisit – words with the /s/ sound spelt sc</vt:lpstr>
      <vt:lpstr>Revisit – words with the /s/ sound spelt sc</vt:lpstr>
      <vt:lpstr>Revisit – words with the /s/ sound spelt sc</vt:lpstr>
      <vt:lpstr>Week 2, Session 3 (within a writing lesson) </vt:lpstr>
      <vt:lpstr>Complete the sentence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CUSP Spelling</dc:title>
  <dc:creator>Claire Kilgour</dc:creator>
  <cp:lastModifiedBy>Emma Freer (St Barnabas)</cp:lastModifiedBy>
  <cp:revision>123</cp:revision>
  <dcterms:created xsi:type="dcterms:W3CDTF">2022-01-24T09:37:20Z</dcterms:created>
  <dcterms:modified xsi:type="dcterms:W3CDTF">2026-04-28T11:47:53Z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0x010100506F70C8F6452D4FA29D15BE96422302</vt:lpwstr>
  </property>
  <property fmtid="{D5CDD505-2E9C-101B-9397-08002B2CF9AE}" pid="3" name="_dlc_DocIdItemGuid">
    <vt:lpwstr>67abb974-a47b-4143-ae98-d74bac7ce63e</vt:lpwstr>
  </property>
  <property fmtid="{D5CDD505-2E9C-101B-9397-08002B2CF9AE}" pid="4" name="MediaServiceImageTags">
    <vt:lpwstr/>
  </property>
</Properties>
</file>